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7" r:id="rId2"/>
    <p:sldId id="279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81" r:id="rId16"/>
    <p:sldId id="271" r:id="rId17"/>
    <p:sldId id="272" r:id="rId18"/>
    <p:sldId id="273" r:id="rId19"/>
    <p:sldId id="283" r:id="rId20"/>
    <p:sldId id="284" r:id="rId21"/>
    <p:sldId id="285" r:id="rId22"/>
    <p:sldId id="282" r:id="rId23"/>
    <p:sldId id="275" r:id="rId24"/>
    <p:sldId id="276" r:id="rId25"/>
    <p:sldId id="277" r:id="rId26"/>
    <p:sldId id="286" r:id="rId27"/>
    <p:sldId id="301" r:id="rId28"/>
    <p:sldId id="287" r:id="rId29"/>
    <p:sldId id="290" r:id="rId30"/>
    <p:sldId id="288" r:id="rId31"/>
    <p:sldId id="296" r:id="rId32"/>
    <p:sldId id="291" r:id="rId33"/>
    <p:sldId id="295" r:id="rId34"/>
    <p:sldId id="297" r:id="rId35"/>
    <p:sldId id="298" r:id="rId36"/>
    <p:sldId id="299" r:id="rId37"/>
    <p:sldId id="300" r:id="rId38"/>
    <p:sldId id="293" r:id="rId39"/>
    <p:sldId id="292" r:id="rId40"/>
    <p:sldId id="278" r:id="rId41"/>
  </p:sldIdLst>
  <p:sldSz cx="1219041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66" d="100"/>
          <a:sy n="66" d="100"/>
        </p:scale>
        <p:origin x="-366" y="-14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54E2B-C4BC-48FE-9229-5133CA2C0C83}" type="datetimeFigureOut">
              <a:rPr lang="en-US" smtClean="0"/>
              <a:pPr/>
              <a:t>3/9/2018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4BA10-24DA-43B5-B348-7D958666A21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445251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5601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079505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6360" y="4342535"/>
            <a:ext cx="5486681" cy="4114511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253362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3738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6360" y="4342535"/>
            <a:ext cx="5486681" cy="4114511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28174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1280038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128003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1" y="2130430"/>
            <a:ext cx="10361852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4" y="3886200"/>
            <a:ext cx="853328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AC30-E41C-49BC-A495-44D0BFD19D3F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Literature Survey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1358-0EC6-40EB-AA8E-1CE0AFBE08DB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Literature Survey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643"/>
            <a:ext cx="2742843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0" y="274643"/>
            <a:ext cx="8025356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6EDE6-4A35-42A7-897D-85B5042B6D83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Literature Survey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919" y="928670"/>
            <a:ext cx="10967531" cy="11434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>
          <a:xfrm>
            <a:off x="608563" y="6247376"/>
            <a:ext cx="2837391" cy="47093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BA223BA-210B-4E81-AF71-6E027EB35E50}" type="datetime1">
              <a:rPr lang="en-US" smtClean="0"/>
              <a:pPr/>
              <a:t>3/9/2018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>
          <a:xfrm>
            <a:off x="8327877" y="0"/>
            <a:ext cx="3862537" cy="470930"/>
          </a:xfrm>
        </p:spPr>
        <p:txBody>
          <a:bodyPr/>
          <a:lstStyle>
            <a:lvl1pPr>
              <a:defRPr/>
            </a:lvl1pPr>
          </a:lstStyle>
          <a:p>
            <a:pPr algn="r"/>
            <a:r>
              <a:rPr lang="en-US" dirty="0" smtClean="0"/>
              <a:t>Literature Survey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>
          <a:xfrm>
            <a:off x="8740624" y="6247376"/>
            <a:ext cx="2837391" cy="470930"/>
          </a:xfrm>
        </p:spPr>
        <p:txBody>
          <a:bodyPr/>
          <a:lstStyle>
            <a:lvl1pPr>
              <a:defRPr/>
            </a:lvl1pPr>
          </a:lstStyle>
          <a:p>
            <a:fld id="{CD08A456-2011-4BFE-B9CA-63B69B77C99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1FF01-9ADB-4BA5-84CD-87D9E6CDCA94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Literature Survey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58" y="4406904"/>
            <a:ext cx="10361852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58" y="2906718"/>
            <a:ext cx="10361852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039A-6E20-4F37-A990-C4A217588BAA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Literature Survey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205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3" y="1600205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746C9-2E79-4D01-A278-E468EF36A0FB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Literature Survey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3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3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2FD6-1DAD-45F1-B61D-6E94579BA48C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Literature Survey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7459B-4336-4203-BC93-6929730D9805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Literature Survey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6A809-7D20-43B6-8DDB-CFD24D765C5C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Literature Survey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2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055"/>
            <a:ext cx="681478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2" y="1435103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888EB-51D2-4BAC-8CBF-780C59AF5451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Literature Survey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0601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7339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93E89-373A-4D4D-8652-82886DF11F48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Literature Survey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6627" y="714356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101" y="1928805"/>
            <a:ext cx="10723792" cy="41973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2" y="6356355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D851A-D1D2-457B-874C-2D6FE56C2084}" type="datetime1">
              <a:rPr lang="en-US" smtClean="0"/>
              <a:pPr/>
              <a:t>3/9/2018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5212" y="5"/>
            <a:ext cx="38602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 smtClean="0"/>
              <a:t>Literature Survey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4" y="6356355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86A88-95D2-4044-8D98-AB2AEC8E8F67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952341" y="642918"/>
            <a:ext cx="9719815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6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128K x 8 CMOS Static RAM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1523770" y="3143248"/>
            <a:ext cx="914245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3200" strike="noStrike" cap="all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Under the guidance of
D</a:t>
            </a:r>
            <a:r>
              <a:rPr lang="en-US" sz="3200" strike="noStrike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</a:t>
            </a:r>
            <a:r>
              <a:rPr lang="en-US" sz="3200" strike="noStrike" cap="all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. </a:t>
            </a:r>
            <a:r>
              <a:rPr lang="en-US" sz="3200" strike="noStrike" cap="all" spc="199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Kaushik</a:t>
            </a:r>
            <a:r>
              <a:rPr lang="en-US" sz="3200" strike="noStrike" cap="all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3200" strike="noStrike" cap="all" spc="199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Saha</a:t>
            </a:r>
            <a:endParaRPr lang="en-US" sz="32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2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738068" y="4572008"/>
            <a:ext cx="321429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Team Members:</a:t>
            </a: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Shashank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Varshney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Vijay Sharma</a:t>
            </a: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Saurabh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Mathur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Srishti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Gupta</a:t>
            </a: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Ramyani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Mukherjee</a:t>
            </a:r>
            <a:endParaRPr lang="en-IN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1</a:t>
            </a:fld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837971" y="365040"/>
            <a:ext cx="10513871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Contd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837972" y="1825560"/>
            <a:ext cx="4830571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3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A different approach is to use two inverters tied back to back .</a:t>
            </a:r>
          </a:p>
          <a:p>
            <a:pPr marL="432000" indent="-323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An interesting fact about sense amplifiers  is that we are not limited on the output voltage swing[4] 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79178" y="908720"/>
            <a:ext cx="3108824" cy="5040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10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Project Planning: Literature Survey</a:t>
            </a:r>
            <a:endParaRPr lang="en-IN" sz="1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809484" y="0"/>
            <a:ext cx="10513871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0" name="TextShape 2"/>
          <p:cNvSpPr txBox="1"/>
          <p:nvPr/>
        </p:nvSpPr>
        <p:spPr>
          <a:xfrm>
            <a:off x="809483" y="1357298"/>
            <a:ext cx="6019136" cy="4118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3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This property can be exploited by using a positive feedback network incorporated in a classical analog differential amplifier.</a:t>
            </a:r>
          </a:p>
          <a:p>
            <a:pPr marL="432000" indent="-323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Such a network was studied which used a cross coupled pair as a regenerating circuit. </a:t>
            </a:r>
          </a:p>
          <a:p>
            <a:pPr marL="432000" indent="-323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Spice simulation of these three shortlisted  candidates for making the sense amplifiers are to be carried out and the final decision is to be made based on the simulation results.[5]</a:t>
            </a:r>
          </a:p>
        </p:txBody>
      </p:sp>
      <p:pic>
        <p:nvPicPr>
          <p:cNvPr id="111" name="Picture 4"/>
          <p:cNvPicPr/>
          <p:nvPr/>
        </p:nvPicPr>
        <p:blipFill>
          <a:blip r:embed="rId2" cstate="print"/>
          <a:stretch/>
        </p:blipFill>
        <p:spPr>
          <a:xfrm>
            <a:off x="7679960" y="1463040"/>
            <a:ext cx="3784547" cy="4290120"/>
          </a:xfrm>
          <a:prstGeom prst="rect">
            <a:avLst/>
          </a:prstGeom>
          <a:ln>
            <a:noFill/>
          </a:ln>
        </p:spPr>
      </p:pic>
      <p:sp>
        <p:nvSpPr>
          <p:cNvPr id="5" name="TextShape 1"/>
          <p:cNvSpPr txBox="1"/>
          <p:nvPr/>
        </p:nvSpPr>
        <p:spPr>
          <a:xfrm>
            <a:off x="837971" y="365040"/>
            <a:ext cx="10513871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Contd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11</a:t>
            </a:fld>
            <a:endParaRPr lang="en-IN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Project Planning: Literature Survey</a:t>
            </a:r>
            <a:endParaRPr lang="en-IN" sz="1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>
          <a:xfrm>
            <a:off x="608562" y="273632"/>
            <a:ext cx="10969452" cy="1144921"/>
          </a:xfrm>
          <a:ln/>
        </p:spPr>
        <p:txBody>
          <a:bodyPr tIns="39116">
            <a:normAutofit/>
          </a:bodyPr>
          <a:lstStyle/>
          <a:p>
            <a:pPr algn="l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Word Line Driver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subTitle" idx="4294967295"/>
          </p:nvPr>
        </p:nvSpPr>
        <p:spPr bwMode="auto">
          <a:xfrm>
            <a:off x="332118" y="1409909"/>
            <a:ext cx="10969452" cy="1548162"/>
          </a:xfrm>
          <a:prstGeom prst="rect">
            <a:avLst/>
          </a:prstGeom>
          <a:noFill/>
          <a:ln/>
        </p:spPr>
        <p:txBody>
          <a:bodyPr lIns="0" tIns="19558" rIns="0" bIns="0" anchor="ctr"/>
          <a:lstStyle/>
          <a:p>
            <a:pPr marL="215900" indent="-215900" algn="just">
              <a:spcBef>
                <a:spcPct val="0"/>
              </a:spcBef>
              <a:buSzPct val="45000"/>
              <a:buFont typeface="Wingdings" charset="2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Increasing the access transistor strength helps in increasing the cell drivability (RDM) and the WRM.</a:t>
            </a:r>
          </a:p>
          <a:p>
            <a:pPr marL="215900" indent="-215900" algn="just">
              <a:spcBef>
                <a:spcPct val="0"/>
              </a:spcBef>
              <a:buSzPct val="45000"/>
              <a:buFont typeface="Wingdings" charset="2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This can be done by increasing the transistor overdrive voltage by boosting the world line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.[8]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215900" indent="-215900" algn="just"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 l="38097" t="27086" r="40126" b="31474"/>
          <a:stretch>
            <a:fillRect/>
          </a:stretch>
        </p:blipFill>
        <p:spPr bwMode="auto">
          <a:xfrm>
            <a:off x="664234" y="2714620"/>
            <a:ext cx="4388549" cy="36433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82462" y="3152491"/>
            <a:ext cx="5154530" cy="2229354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</p:pic>
      <p:sp>
        <p:nvSpPr>
          <p:cNvPr id="7" name="Footer Placeholder 6"/>
          <p:cNvSpPr>
            <a:spLocks noGrp="1"/>
          </p:cNvSpPr>
          <p:nvPr>
            <p:ph type="ftr" idx="11"/>
          </p:nvPr>
        </p:nvSpPr>
        <p:spPr>
          <a:xfrm>
            <a:off x="8095470" y="0"/>
            <a:ext cx="3862537" cy="470930"/>
          </a:xfrm>
        </p:spPr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Project Planning: </a:t>
            </a: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Literature Survey</a:t>
            </a:r>
            <a:endParaRPr 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CD08A456-2011-4BFE-B9CA-63B69B77C992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608562" y="273632"/>
            <a:ext cx="10969452" cy="1012231"/>
          </a:xfrm>
          <a:ln/>
        </p:spPr>
        <p:txBody>
          <a:bodyPr tIns="35560">
            <a:normAutofit/>
          </a:bodyPr>
          <a:lstStyle/>
          <a:p>
            <a:pPr algn="l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Address Transition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etector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608562" y="1327820"/>
            <a:ext cx="10969452" cy="1299016"/>
          </a:xfrm>
          <a:prstGeom prst="rect">
            <a:avLst/>
          </a:prstGeom>
          <a:ln/>
        </p:spPr>
        <p:txBody>
          <a:bodyPr tIns="19558"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ATD generates a short pulse every time there is a change in any of the address lines.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</a:tabLst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This pulse triggers the generation of a clock which makes the other blocks execute in the required sequence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.[4] [7]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9938" y="3021441"/>
            <a:ext cx="5048943" cy="1340781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31946" y="4918117"/>
            <a:ext cx="5208281" cy="1278854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 cstate="print"/>
          <a:srcRect r="11557"/>
          <a:stretch>
            <a:fillRect/>
          </a:stretch>
        </p:blipFill>
        <p:spPr bwMode="auto">
          <a:xfrm>
            <a:off x="5860999" y="3401641"/>
            <a:ext cx="5970423" cy="1990289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13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Project Planning: Literature Survey</a:t>
            </a:r>
            <a:endParaRPr lang="en-IN" sz="1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480" y="214292"/>
            <a:ext cx="10361852" cy="1470025"/>
          </a:xfrm>
        </p:spPr>
        <p:txBody>
          <a:bodyPr>
            <a:normAutofit/>
          </a:bodyPr>
          <a:lstStyle/>
          <a:p>
            <a:pPr algn="l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Decoder Circuitry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14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Project Planning: Literature Survey</a:t>
            </a:r>
            <a:endParaRPr lang="en-IN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1604" y="1428738"/>
            <a:ext cx="1057282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A hierarchical decoding scheme will be used to select the memory banks, </a:t>
            </a:r>
            <a:r>
              <a:rPr lang="en-IN" sz="2800" dirty="0" err="1" smtClean="0">
                <a:latin typeface="Times New Roman" pitchFamily="18" charset="0"/>
                <a:cs typeface="Times New Roman" pitchFamily="18" charset="0"/>
              </a:rPr>
              <a:t>wordlines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IN" sz="2800" dirty="0" err="1" smtClean="0">
                <a:latin typeface="Times New Roman" pitchFamily="18" charset="0"/>
                <a:cs typeface="Times New Roman" pitchFamily="18" charset="0"/>
              </a:rPr>
              <a:t>bitlines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Pre-decoding to be done before decoding to reduce fan-in and delay.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Block Decoder for memory bank selection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Row Decoder for </a:t>
            </a:r>
            <a:r>
              <a:rPr lang="en-IN" sz="2800" dirty="0" err="1" smtClean="0">
                <a:latin typeface="Times New Roman" pitchFamily="18" charset="0"/>
                <a:cs typeface="Times New Roman" pitchFamily="18" charset="0"/>
              </a:rPr>
              <a:t>wordline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selection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Column Decoder for </a:t>
            </a:r>
            <a:r>
              <a:rPr lang="en-IN" sz="2800" dirty="0" err="1" smtClean="0">
                <a:latin typeface="Times New Roman" pitchFamily="18" charset="0"/>
                <a:cs typeface="Times New Roman" pitchFamily="18" charset="0"/>
              </a:rPr>
              <a:t>bitline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selection</a:t>
            </a:r>
          </a:p>
          <a:p>
            <a:pPr>
              <a:buFont typeface="Arial" pitchFamily="34" charset="0"/>
              <a:buChar char="•"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Decoding circuitry can either be: 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-Traditional using AND gates 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-Novel decoder using stages of NAND and NOR gates and a replica    inverter delay chain. This can reduce delay and power dissipation[6].</a:t>
            </a:r>
          </a:p>
          <a:p>
            <a:endParaRPr lang="en-IN" dirty="0" smtClean="0"/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952341" y="642918"/>
            <a:ext cx="9719815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6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128K x 8 CMOS Static RAM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1523770" y="3143248"/>
            <a:ext cx="914245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3200" strike="noStrike" cap="all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Under the guidance of
D</a:t>
            </a:r>
            <a:r>
              <a:rPr lang="en-US" sz="3200" strike="noStrike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</a:t>
            </a:r>
            <a:r>
              <a:rPr lang="en-US" sz="3200" strike="noStrike" cap="all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. </a:t>
            </a:r>
            <a:r>
              <a:rPr lang="en-US" sz="3200" strike="noStrike" cap="all" spc="199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Kaushik</a:t>
            </a:r>
            <a:r>
              <a:rPr lang="en-US" sz="3200" strike="noStrike" cap="all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3200" strike="noStrike" cap="all" spc="199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Saha</a:t>
            </a:r>
            <a:endParaRPr lang="en-US" sz="32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2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738068" y="4572008"/>
            <a:ext cx="321429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Team Members:</a:t>
            </a: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Shashank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Varshney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Vijay Sharma</a:t>
            </a: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Saurabh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Mathur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Srishti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Gupta</a:t>
            </a: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Ramyani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Mukherjee</a:t>
            </a:r>
            <a:endParaRPr lang="en-IN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15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45136721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SM\Downloads\shashi.png"/>
          <p:cNvPicPr>
            <a:picLocks noChangeAspect="1" noChangeArrowheads="1"/>
          </p:cNvPicPr>
          <p:nvPr/>
        </p:nvPicPr>
        <p:blipFill>
          <a:blip r:embed="rId2" cstate="print"/>
          <a:srcRect l="50999" t="2751" r="5940" b="59450"/>
          <a:stretch>
            <a:fillRect/>
          </a:stretch>
        </p:blipFill>
        <p:spPr bwMode="auto">
          <a:xfrm rot="5400000" flipH="1" flipV="1">
            <a:off x="3106880" y="-2078908"/>
            <a:ext cx="5904658" cy="10871793"/>
          </a:xfrm>
          <a:prstGeom prst="rect">
            <a:avLst/>
          </a:prstGeom>
          <a:noFill/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16</a:t>
            </a:fld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 smtClean="0">
                <a:latin typeface="Times New Roman" pitchFamily="18" charset="0"/>
                <a:cs typeface="Times New Roman" pitchFamily="18" charset="0"/>
              </a:rPr>
              <a:t>Pin Configuration </a:t>
            </a:r>
            <a:endParaRPr lang="en-IN" sz="4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r>
              <a:rPr lang="en-IN" dirty="0" smtClean="0"/>
              <a:t> </a:t>
            </a:r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45430" t="33261" r="31855" b="11672"/>
          <a:stretch>
            <a:fillRect/>
          </a:stretch>
        </p:blipFill>
        <p:spPr bwMode="auto">
          <a:xfrm>
            <a:off x="3719252" y="1268760"/>
            <a:ext cx="5237828" cy="558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09257" y="5"/>
            <a:ext cx="7646253" cy="365125"/>
          </a:xfrm>
        </p:spPr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Architecture and Floor Planning: Understanding of pin configuration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8728" y="571480"/>
            <a:ext cx="81439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 smtClean="0">
                <a:latin typeface="Times New Roman" pitchFamily="18" charset="0"/>
                <a:cs typeface="Times New Roman" pitchFamily="18" charset="0"/>
              </a:rPr>
              <a:t>Pin Configuration</a:t>
            </a:r>
            <a:endParaRPr lang="en-IN" sz="4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092" y="171943"/>
            <a:ext cx="10514231" cy="948520"/>
          </a:xfrm>
        </p:spPr>
        <p:txBody>
          <a:bodyPr/>
          <a:lstStyle/>
          <a:p>
            <a:pPr algn="l"/>
            <a:r>
              <a:rPr lang="en-IN" sz="4400" dirty="0" smtClean="0">
                <a:latin typeface="Times New Roman" pitchFamily="18" charset="0"/>
                <a:cs typeface="Times New Roman" pitchFamily="18" charset="0"/>
              </a:rPr>
              <a:t>Metal Planning</a:t>
            </a:r>
            <a:endParaRPr lang="en-US" sz="4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81565063"/>
              </p:ext>
            </p:extLst>
          </p:nvPr>
        </p:nvGraphicFramePr>
        <p:xfrm>
          <a:off x="838091" y="1120463"/>
          <a:ext cx="10514232" cy="5399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55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62855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62855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62855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567836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Layers</a:t>
                      </a:r>
                      <a:endParaRPr lang="en-US" sz="2000" dirty="0"/>
                    </a:p>
                  </a:txBody>
                  <a:tcPr marL="91428" marR="91428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Application</a:t>
                      </a:r>
                      <a:endParaRPr lang="en-US" sz="2000" dirty="0"/>
                    </a:p>
                  </a:txBody>
                  <a:tcPr marL="91428" marR="91428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smtClean="0"/>
                        <a:t>Resistance(sheet)(m</a:t>
                      </a:r>
                      <a:r>
                        <a:rPr lang="el-GR" sz="2000" dirty="0" smtClean="0"/>
                        <a:t>ῼ</a:t>
                      </a:r>
                      <a:r>
                        <a:rPr lang="en-IN" sz="2000" dirty="0" smtClean="0"/>
                        <a:t>)</a:t>
                      </a:r>
                      <a:endParaRPr lang="en-US" sz="2000" dirty="0"/>
                    </a:p>
                  </a:txBody>
                  <a:tcPr marL="91428" marR="91428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Capacitance( </a:t>
                      </a:r>
                      <a:r>
                        <a:rPr kumimoji="0" lang="en-IN" sz="20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aF</a:t>
                      </a:r>
                      <a:r>
                        <a:rPr kumimoji="0" lang="en-IN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el-GR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μ</a:t>
                      </a:r>
                      <a:r>
                        <a:rPr kumimoji="0" lang="en-IN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m)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28" marR="91428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67836">
                <a:tc>
                  <a:txBody>
                    <a:bodyPr/>
                    <a:lstStyle/>
                    <a:p>
                      <a:r>
                        <a:rPr lang="en-IN" dirty="0" smtClean="0"/>
                        <a:t>Metal Layer 1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Local</a:t>
                      </a:r>
                      <a:r>
                        <a:rPr lang="en-IN" baseline="0" dirty="0" smtClean="0"/>
                        <a:t> Routing 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170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130.8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67836">
                <a:tc>
                  <a:txBody>
                    <a:bodyPr/>
                    <a:lstStyle/>
                    <a:p>
                      <a:r>
                        <a:rPr lang="en-IN" dirty="0" smtClean="0"/>
                        <a:t>Metal Layer 2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Word Line Strapping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150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103.7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67836">
                <a:tc>
                  <a:txBody>
                    <a:bodyPr/>
                    <a:lstStyle/>
                    <a:p>
                      <a:r>
                        <a:rPr lang="en-IN" dirty="0" smtClean="0"/>
                        <a:t>Metal Layer</a:t>
                      </a:r>
                      <a:r>
                        <a:rPr lang="en-IN" baseline="0" dirty="0" smtClean="0"/>
                        <a:t> 3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Bit Line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150</a:t>
                      </a:r>
                    </a:p>
                    <a:p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86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67836">
                <a:tc>
                  <a:txBody>
                    <a:bodyPr/>
                    <a:lstStyle/>
                    <a:p>
                      <a:r>
                        <a:rPr lang="en-IN" dirty="0" smtClean="0"/>
                        <a:t>Metal Layer</a:t>
                      </a:r>
                      <a:r>
                        <a:rPr lang="en-IN" baseline="0" dirty="0" smtClean="0"/>
                        <a:t> 4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Bit Line Complement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150</a:t>
                      </a:r>
                    </a:p>
                    <a:p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76.5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67836">
                <a:tc>
                  <a:txBody>
                    <a:bodyPr/>
                    <a:lstStyle/>
                    <a:p>
                      <a:r>
                        <a:rPr lang="en-IN" dirty="0" smtClean="0"/>
                        <a:t>Metal Layer</a:t>
                      </a:r>
                      <a:r>
                        <a:rPr lang="en-IN" baseline="0" dirty="0" smtClean="0"/>
                        <a:t> 5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Address Routing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150</a:t>
                      </a:r>
                    </a:p>
                    <a:p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69.4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67836">
                <a:tc>
                  <a:txBody>
                    <a:bodyPr/>
                    <a:lstStyle/>
                    <a:p>
                      <a:r>
                        <a:rPr lang="en-IN" dirty="0" smtClean="0"/>
                        <a:t>Metal Layer 6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Control</a:t>
                      </a:r>
                      <a:r>
                        <a:rPr lang="en-IN" baseline="0" dirty="0" smtClean="0"/>
                        <a:t> Routing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150</a:t>
                      </a:r>
                    </a:p>
                    <a:p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69.4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567836">
                <a:tc>
                  <a:txBody>
                    <a:bodyPr/>
                    <a:lstStyle/>
                    <a:p>
                      <a:r>
                        <a:rPr lang="en-IN" dirty="0" smtClean="0"/>
                        <a:t>Metal Layer 7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VSS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70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62.7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567836">
                <a:tc>
                  <a:txBody>
                    <a:bodyPr/>
                    <a:lstStyle/>
                    <a:p>
                      <a:r>
                        <a:rPr lang="en-IN" dirty="0" smtClean="0"/>
                        <a:t>Metal Layer 8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VDD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70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68.3</a:t>
                      </a:r>
                      <a:endParaRPr lang="en-US" dirty="0"/>
                    </a:p>
                  </a:txBody>
                  <a:tcPr marL="91428" marR="91428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187108" y="2"/>
            <a:ext cx="5003306" cy="365125"/>
          </a:xfrm>
        </p:spPr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Architecture and Floor Planning: Metal Strategy</a:t>
            </a:r>
          </a:p>
        </p:txBody>
      </p:sp>
    </p:spTree>
    <p:extLst>
      <p:ext uri="{BB962C8B-B14F-4D97-AF65-F5344CB8AC3E}">
        <p14:creationId xmlns="" xmlns:p14="http://schemas.microsoft.com/office/powerpoint/2010/main" val="1484126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latin typeface="Times New Roman" pitchFamily="18" charset="0"/>
                <a:cs typeface="Times New Roman" pitchFamily="18" charset="0"/>
              </a:rPr>
              <a:t>Array 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err="1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en-IN" baseline="-25000" dirty="0" err="1">
                <a:latin typeface="Times New Roman" pitchFamily="18" charset="0"/>
                <a:cs typeface="Times New Roman" pitchFamily="18" charset="0"/>
              </a:rPr>
              <a:t>AA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10ns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Considering  2ns delay for I/O pad wire bond to package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 Dividing   8 ns equally among 4 major components for rough analysis, core delay = 2ns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Assuming equal delay in rows and columns, </a:t>
            </a:r>
          </a:p>
          <a:p>
            <a:pPr lvl="1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Row 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delay = 1ns</a:t>
            </a:r>
          </a:p>
          <a:p>
            <a:pPr lvl="1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Column 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delay = 1ns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238083" y="5"/>
            <a:ext cx="5717427" cy="365125"/>
          </a:xfrm>
        </p:spPr>
        <p:txBody>
          <a:bodyPr/>
          <a:lstStyle/>
          <a:p>
            <a:pPr algn="r"/>
            <a:r>
              <a:rPr lang="en-IN" sz="1600" b="1" dirty="0">
                <a:latin typeface="Times New Roman" pitchFamily="18" charset="0"/>
                <a:cs typeface="Times New Roman" pitchFamily="18" charset="0"/>
              </a:rPr>
              <a:t>Architecture and Floor Planning: Array Partitioning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19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41958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Memory Specifications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128K X 8 bit CMOS Static RAM (Cypress Semiconductors CY7C1019CV33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Key Features: Automatic Power down when deselected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Address Width : 17 bit (A0-A16)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Data Width: 8 bit (I</a:t>
            </a:r>
            <a:r>
              <a:rPr lang="en-IN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/O</a:t>
            </a:r>
            <a:r>
              <a:rPr lang="en-IN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- I</a:t>
            </a:r>
            <a:r>
              <a:rPr lang="en-IN" baseline="-25000" dirty="0" smtClean="0"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/O</a:t>
            </a:r>
            <a:r>
              <a:rPr lang="en-IN" baseline="-25000" dirty="0" smtClean="0"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Operating Voltage : 1V </a:t>
            </a:r>
            <a:r>
              <a:rPr lang="en-IN" u="sng" dirty="0" smtClean="0">
                <a:latin typeface="Times New Roman" pitchFamily="18" charset="0"/>
                <a:cs typeface="Times New Roman" pitchFamily="18" charset="0"/>
              </a:rPr>
              <a:t>+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10%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Operating Temperature: Commercial (0</a:t>
            </a:r>
            <a:r>
              <a:rPr lang="en-IN" baseline="30000" dirty="0" smtClean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- 70</a:t>
            </a:r>
            <a:r>
              <a:rPr lang="en-IN" baseline="30000" dirty="0" smtClean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C)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Technology Node: UMC 65nm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Cycle Time : 15 ns (min)</a:t>
            </a: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Address to Data valid time : 15ns (max)</a:t>
            </a:r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2</a:t>
            </a:fld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 Partitioning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95338" y="5"/>
            <a:ext cx="4860171" cy="365125"/>
          </a:xfrm>
        </p:spPr>
        <p:txBody>
          <a:bodyPr/>
          <a:lstStyle/>
          <a:p>
            <a:pPr algn="r"/>
            <a:r>
              <a:rPr lang="en-IN" sz="1600" b="1" dirty="0">
                <a:latin typeface="Times New Roman" pitchFamily="18" charset="0"/>
                <a:cs typeface="Times New Roman" pitchFamily="18" charset="0"/>
              </a:rPr>
              <a:t>Architecture and Floor Planning: Array Partitioning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20</a:t>
            </a:fld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5336" y="2060849"/>
            <a:ext cx="5949799" cy="41044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807175" y="2045251"/>
            <a:ext cx="5904656" cy="410826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7236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latin typeface="Times New Roman" pitchFamily="18" charset="0"/>
                <a:cs typeface="Times New Roman" pitchFamily="18" charset="0"/>
              </a:rPr>
              <a:t>Array 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103" y="1928805"/>
            <a:ext cx="7227270" cy="4197361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Plotting the delays with respect to size, we get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Rows = 1150 &amp;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Columns = 264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gives a size of 128x8 rows and 256 columns to be appropriate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 for improving speed we prefer smaller bank size to have smaller word line and bit line capacitances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 we opt for 8 banks of 16k x 8bits each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the decoder logic complexity increases exponentially as the number of banks increases and hence we don’t choose banks of smaller size.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901615" y="2"/>
            <a:ext cx="5288799" cy="365125"/>
          </a:xfrm>
        </p:spPr>
        <p:txBody>
          <a:bodyPr/>
          <a:lstStyle/>
          <a:p>
            <a:endParaRPr lang="en-IN" sz="1600" b="1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  Architecture and Floor Planning: Array Partitioning</a:t>
            </a:r>
          </a:p>
          <a:p>
            <a:endParaRPr lang="en-IN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21</a:t>
            </a:fld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9295425" y="2564904"/>
            <a:ext cx="2405139" cy="1758160"/>
          </a:xfrm>
          <a:prstGeom prst="rect">
            <a:avLst/>
          </a:prstGeom>
          <a:gradFill>
            <a:gsLst>
              <a:gs pos="0">
                <a:srgbClr val="FBEAC7"/>
              </a:gs>
              <a:gs pos="17999">
                <a:srgbClr val="FEE7F2"/>
              </a:gs>
              <a:gs pos="36000">
                <a:srgbClr val="FAC77D"/>
              </a:gs>
              <a:gs pos="61000">
                <a:srgbClr val="FBA97D"/>
              </a:gs>
              <a:gs pos="82001">
                <a:srgbClr val="FBD49C"/>
              </a:gs>
              <a:gs pos="100000">
                <a:srgbClr val="FEE7F2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9295424" y="2276874"/>
            <a:ext cx="2401537" cy="20885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493392" y="1714589"/>
            <a:ext cx="2232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/>
              <a:t>256 columns</a:t>
            </a:r>
            <a:endParaRPr lang="en-IN" sz="2400" b="1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8975526" y="2492896"/>
            <a:ext cx="0" cy="1872208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rot="16200000">
            <a:off x="7669850" y="3150502"/>
            <a:ext cx="1776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/>
              <a:t>64 X 8 Rows</a:t>
            </a:r>
            <a:endParaRPr lang="en-IN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9754672" y="3151598"/>
            <a:ext cx="16559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 smtClean="0"/>
              <a:t>16k X 8</a:t>
            </a:r>
            <a:endParaRPr lang="en-IN" sz="3200" b="1" dirty="0"/>
          </a:p>
        </p:txBody>
      </p:sp>
    </p:spTree>
    <p:extLst>
      <p:ext uri="{BB962C8B-B14F-4D97-AF65-F5344CB8AC3E}">
        <p14:creationId xmlns="" xmlns:p14="http://schemas.microsoft.com/office/powerpoint/2010/main" val="3132211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5567" y="628536"/>
            <a:ext cx="10514231" cy="5245852"/>
          </a:xfrm>
        </p:spPr>
        <p:txBody>
          <a:bodyPr>
            <a:normAutofit/>
          </a:bodyPr>
          <a:lstStyle/>
          <a:p>
            <a:pPr algn="ctr"/>
            <a:r>
              <a:rPr lang="en-US" sz="5399" dirty="0">
                <a:latin typeface="+mn-lt"/>
              </a:rPr>
              <a:t>Floor Planning and Routing</a:t>
            </a:r>
          </a:p>
        </p:txBody>
      </p:sp>
      <p:sp>
        <p:nvSpPr>
          <p:cNvPr id="3" name="Footer Placeholder 131"/>
          <p:cNvSpPr>
            <a:spLocks noGrp="1"/>
          </p:cNvSpPr>
          <p:nvPr>
            <p:ph type="ftr" sz="quarter" idx="11"/>
          </p:nvPr>
        </p:nvSpPr>
        <p:spPr>
          <a:xfrm>
            <a:off x="5595141" y="2"/>
            <a:ext cx="6360369" cy="365125"/>
          </a:xfrm>
        </p:spPr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Architecture and Floor Planning: Floor Planning and Signal Routing</a:t>
            </a:r>
          </a:p>
        </p:txBody>
      </p:sp>
    </p:spTree>
    <p:extLst>
      <p:ext uri="{BB962C8B-B14F-4D97-AF65-F5344CB8AC3E}">
        <p14:creationId xmlns="" xmlns:p14="http://schemas.microsoft.com/office/powerpoint/2010/main" val="27069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51736" y="285728"/>
            <a:ext cx="9367258" cy="6191272"/>
          </a:xfrm>
          <a:prstGeom prst="rect">
            <a:avLst/>
          </a:prstGeom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21725" tIns="60862" rIns="121725" bIns="60862" rtlCol="0" anchor="ctr"/>
          <a:lstStyle/>
          <a:p>
            <a:pPr algn="ctr" defTabSz="1217249"/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469744" y="381004"/>
            <a:ext cx="496120" cy="5926915"/>
          </a:xfrm>
          <a:prstGeom prst="roundRect">
            <a:avLst/>
          </a:prstGeom>
          <a:solidFill>
            <a:schemeClr val="accent2">
              <a:lumMod val="60000"/>
              <a:lumOff val="40000"/>
              <a:alpha val="54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25" tIns="60862" rIns="121725" bIns="60862" rtlCol="0" anchor="ctr"/>
          <a:lstStyle/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I</a:t>
            </a: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/O</a:t>
            </a:r>
          </a:p>
          <a:p>
            <a:pPr algn="ctr" defTabSz="1217249"/>
            <a:endParaRPr lang="en-US" sz="3200" i="1" dirty="0">
              <a:solidFill>
                <a:prstClr val="black"/>
              </a:solidFill>
            </a:endParaRP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BUFFERS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0194395" y="381004"/>
            <a:ext cx="496120" cy="5926915"/>
          </a:xfrm>
          <a:prstGeom prst="roundRect">
            <a:avLst/>
          </a:prstGeom>
          <a:solidFill>
            <a:schemeClr val="accent2">
              <a:lumMod val="60000"/>
              <a:lumOff val="40000"/>
              <a:alpha val="54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25" tIns="60862" rIns="121725" bIns="60862" rtlCol="0" anchor="ctr"/>
          <a:lstStyle/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I</a:t>
            </a: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/O</a:t>
            </a:r>
          </a:p>
          <a:p>
            <a:pPr algn="ctr" defTabSz="1217249"/>
            <a:endParaRPr lang="en-US" sz="3200" i="1" dirty="0">
              <a:solidFill>
                <a:prstClr val="black"/>
              </a:solidFill>
            </a:endParaRP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BUFFERS</a:t>
            </a:r>
          </a:p>
        </p:txBody>
      </p:sp>
      <p:sp>
        <p:nvSpPr>
          <p:cNvPr id="1035" name="Rectangle 11"/>
          <p:cNvSpPr>
            <a:spLocks noChangeArrowheads="1"/>
          </p:cNvSpPr>
          <p:nvPr/>
        </p:nvSpPr>
        <p:spPr bwMode="auto">
          <a:xfrm>
            <a:off x="-243648" y="-2231"/>
            <a:ext cx="18470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1217249"/>
            <a:endParaRPr lang="en-US" sz="2400">
              <a:solidFill>
                <a:prstClr val="black"/>
              </a:solidFill>
            </a:endParaRPr>
          </a:p>
        </p:txBody>
      </p:sp>
      <p:grpSp>
        <p:nvGrpSpPr>
          <p:cNvPr id="2" name="Group 200"/>
          <p:cNvGrpSpPr/>
          <p:nvPr/>
        </p:nvGrpSpPr>
        <p:grpSpPr>
          <a:xfrm>
            <a:off x="442061" y="152400"/>
            <a:ext cx="914281" cy="6115110"/>
            <a:chOff x="670719" y="152400"/>
            <a:chExt cx="914400" cy="6115110"/>
          </a:xfrm>
        </p:grpSpPr>
        <p:cxnSp>
          <p:nvCxnSpPr>
            <p:cNvPr id="124" name="Straight Arrow Connector 123"/>
            <p:cNvCxnSpPr/>
            <p:nvPr/>
          </p:nvCxnSpPr>
          <p:spPr>
            <a:xfrm>
              <a:off x="670719" y="51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/>
            <p:cNvSpPr txBox="1"/>
            <p:nvPr/>
          </p:nvSpPr>
          <p:spPr>
            <a:xfrm>
              <a:off x="823119" y="152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0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57" name="Straight Arrow Connector 156"/>
            <p:cNvCxnSpPr/>
            <p:nvPr/>
          </p:nvCxnSpPr>
          <p:spPr>
            <a:xfrm>
              <a:off x="670719" y="89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8" name="TextBox 157"/>
            <p:cNvSpPr txBox="1"/>
            <p:nvPr/>
          </p:nvSpPr>
          <p:spPr>
            <a:xfrm>
              <a:off x="823119" y="533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59" name="Straight Arrow Connector 158"/>
            <p:cNvCxnSpPr/>
            <p:nvPr/>
          </p:nvCxnSpPr>
          <p:spPr>
            <a:xfrm>
              <a:off x="670719" y="127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TextBox 159"/>
            <p:cNvSpPr txBox="1"/>
            <p:nvPr/>
          </p:nvSpPr>
          <p:spPr>
            <a:xfrm>
              <a:off x="823119" y="91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2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1" name="Straight Arrow Connector 160"/>
            <p:cNvCxnSpPr/>
            <p:nvPr/>
          </p:nvCxnSpPr>
          <p:spPr>
            <a:xfrm>
              <a:off x="670719" y="165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TextBox 161"/>
            <p:cNvSpPr txBox="1"/>
            <p:nvPr/>
          </p:nvSpPr>
          <p:spPr>
            <a:xfrm>
              <a:off x="823119" y="129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3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3" name="Straight Arrow Connector 162"/>
            <p:cNvCxnSpPr/>
            <p:nvPr/>
          </p:nvCxnSpPr>
          <p:spPr>
            <a:xfrm>
              <a:off x="670719" y="203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>
              <a:off x="670719" y="241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TextBox 165"/>
            <p:cNvSpPr txBox="1"/>
            <p:nvPr/>
          </p:nvSpPr>
          <p:spPr>
            <a:xfrm>
              <a:off x="680998" y="2057400"/>
              <a:ext cx="7517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0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7" name="Straight Arrow Connector 166"/>
            <p:cNvCxnSpPr/>
            <p:nvPr/>
          </p:nvCxnSpPr>
          <p:spPr>
            <a:xfrm>
              <a:off x="670719" y="2799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/>
            <p:cNvSpPr txBox="1"/>
            <p:nvPr/>
          </p:nvSpPr>
          <p:spPr>
            <a:xfrm>
              <a:off x="680998" y="2438400"/>
              <a:ext cx="7517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9" name="Straight Arrow Connector 168"/>
            <p:cNvCxnSpPr/>
            <p:nvPr/>
          </p:nvCxnSpPr>
          <p:spPr>
            <a:xfrm>
              <a:off x="670719" y="3180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TextBox 169"/>
            <p:cNvSpPr txBox="1"/>
            <p:nvPr/>
          </p:nvSpPr>
          <p:spPr>
            <a:xfrm>
              <a:off x="823119" y="2819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CC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1" name="Straight Arrow Connector 170"/>
            <p:cNvCxnSpPr/>
            <p:nvPr/>
          </p:nvCxnSpPr>
          <p:spPr>
            <a:xfrm>
              <a:off x="670719" y="3561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TextBox 171"/>
            <p:cNvSpPr txBox="1"/>
            <p:nvPr/>
          </p:nvSpPr>
          <p:spPr>
            <a:xfrm>
              <a:off x="823119" y="3200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SS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3" name="Straight Arrow Connector 172"/>
            <p:cNvCxnSpPr/>
            <p:nvPr/>
          </p:nvCxnSpPr>
          <p:spPr>
            <a:xfrm>
              <a:off x="670719" y="3942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TextBox 173"/>
            <p:cNvSpPr txBox="1"/>
            <p:nvPr/>
          </p:nvSpPr>
          <p:spPr>
            <a:xfrm>
              <a:off x="680998" y="3581400"/>
              <a:ext cx="7517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2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5" name="Straight Arrow Connector 174"/>
            <p:cNvCxnSpPr/>
            <p:nvPr/>
          </p:nvCxnSpPr>
          <p:spPr>
            <a:xfrm>
              <a:off x="670719" y="432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TextBox 175"/>
            <p:cNvSpPr txBox="1"/>
            <p:nvPr/>
          </p:nvSpPr>
          <p:spPr>
            <a:xfrm>
              <a:off x="680998" y="3962400"/>
              <a:ext cx="7517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3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7" name="Straight Arrow Connector 176"/>
            <p:cNvCxnSpPr/>
            <p:nvPr/>
          </p:nvCxnSpPr>
          <p:spPr>
            <a:xfrm>
              <a:off x="670719" y="470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/>
            <p:cNvCxnSpPr/>
            <p:nvPr/>
          </p:nvCxnSpPr>
          <p:spPr>
            <a:xfrm>
              <a:off x="670719" y="508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TextBox 179"/>
            <p:cNvSpPr txBox="1"/>
            <p:nvPr/>
          </p:nvSpPr>
          <p:spPr>
            <a:xfrm>
              <a:off x="823119" y="472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4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81" name="Straight Arrow Connector 180"/>
            <p:cNvCxnSpPr/>
            <p:nvPr/>
          </p:nvCxnSpPr>
          <p:spPr>
            <a:xfrm>
              <a:off x="670719" y="546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/>
            <p:cNvSpPr txBox="1"/>
            <p:nvPr/>
          </p:nvSpPr>
          <p:spPr>
            <a:xfrm>
              <a:off x="823119" y="510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5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83" name="Straight Arrow Connector 182"/>
            <p:cNvCxnSpPr/>
            <p:nvPr/>
          </p:nvCxnSpPr>
          <p:spPr>
            <a:xfrm>
              <a:off x="670719" y="584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183"/>
            <p:cNvSpPr txBox="1"/>
            <p:nvPr/>
          </p:nvSpPr>
          <p:spPr>
            <a:xfrm>
              <a:off x="823119" y="5486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6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85" name="Straight Arrow Connector 184"/>
            <p:cNvCxnSpPr/>
            <p:nvPr/>
          </p:nvCxnSpPr>
          <p:spPr>
            <a:xfrm>
              <a:off x="670719" y="622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TextBox 185"/>
            <p:cNvSpPr txBox="1"/>
            <p:nvPr/>
          </p:nvSpPr>
          <p:spPr>
            <a:xfrm>
              <a:off x="823119" y="5867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7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pic>
          <p:nvPicPr>
            <p:cNvPr id="1034" name="Picture 10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899319" y="1800225"/>
              <a:ext cx="257175" cy="257175"/>
            </a:xfrm>
            <a:prstGeom prst="rect">
              <a:avLst/>
            </a:prstGeom>
            <a:noFill/>
          </p:spPr>
        </p:pic>
        <p:pic>
          <p:nvPicPr>
            <p:cNvPr id="1037" name="Picture 13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899319" y="4467225"/>
              <a:ext cx="352425" cy="257175"/>
            </a:xfrm>
            <a:prstGeom prst="rect">
              <a:avLst/>
            </a:prstGeom>
            <a:noFill/>
          </p:spPr>
        </p:pic>
      </p:grpSp>
      <p:sp>
        <p:nvSpPr>
          <p:cNvPr id="1041" name="Rectangle 17"/>
          <p:cNvSpPr>
            <a:spLocks noChangeArrowheads="1"/>
          </p:cNvSpPr>
          <p:nvPr/>
        </p:nvSpPr>
        <p:spPr bwMode="auto">
          <a:xfrm>
            <a:off x="-243648" y="-2231"/>
            <a:ext cx="18470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1217249"/>
            <a:endParaRPr lang="en-US" sz="2400">
              <a:solidFill>
                <a:prstClr val="black"/>
              </a:solidFill>
            </a:endParaRPr>
          </a:p>
        </p:txBody>
      </p:sp>
      <p:grpSp>
        <p:nvGrpSpPr>
          <p:cNvPr id="3" name="Group 238"/>
          <p:cNvGrpSpPr/>
          <p:nvPr/>
        </p:nvGrpSpPr>
        <p:grpSpPr>
          <a:xfrm>
            <a:off x="10803912" y="152400"/>
            <a:ext cx="1077018" cy="6115110"/>
            <a:chOff x="10790238" y="152400"/>
            <a:chExt cx="1077158" cy="6115110"/>
          </a:xfrm>
        </p:grpSpPr>
        <p:cxnSp>
          <p:nvCxnSpPr>
            <p:cNvPr id="203" name="Straight Arrow Connector 202"/>
            <p:cNvCxnSpPr/>
            <p:nvPr/>
          </p:nvCxnSpPr>
          <p:spPr>
            <a:xfrm flipH="1">
              <a:off x="10790238" y="51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TextBox 203"/>
            <p:cNvSpPr txBox="1"/>
            <p:nvPr/>
          </p:nvSpPr>
          <p:spPr>
            <a:xfrm flipH="1">
              <a:off x="11095038" y="152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16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05" name="Straight Arrow Connector 204"/>
            <p:cNvCxnSpPr/>
            <p:nvPr/>
          </p:nvCxnSpPr>
          <p:spPr>
            <a:xfrm flipH="1">
              <a:off x="10790238" y="89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TextBox 205"/>
            <p:cNvSpPr txBox="1"/>
            <p:nvPr/>
          </p:nvSpPr>
          <p:spPr>
            <a:xfrm flipH="1">
              <a:off x="11095038" y="533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15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07" name="Straight Arrow Connector 206"/>
            <p:cNvCxnSpPr/>
            <p:nvPr/>
          </p:nvCxnSpPr>
          <p:spPr>
            <a:xfrm flipH="1">
              <a:off x="10790238" y="127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/>
            <p:cNvSpPr txBox="1"/>
            <p:nvPr/>
          </p:nvSpPr>
          <p:spPr>
            <a:xfrm flipH="1">
              <a:off x="11095038" y="91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14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09" name="Straight Arrow Connector 208"/>
            <p:cNvCxnSpPr/>
            <p:nvPr/>
          </p:nvCxnSpPr>
          <p:spPr>
            <a:xfrm flipH="1">
              <a:off x="10790238" y="165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TextBox 209"/>
            <p:cNvSpPr txBox="1"/>
            <p:nvPr/>
          </p:nvSpPr>
          <p:spPr>
            <a:xfrm flipH="1">
              <a:off x="11095038" y="129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13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1" name="Straight Arrow Connector 210"/>
            <p:cNvCxnSpPr/>
            <p:nvPr/>
          </p:nvCxnSpPr>
          <p:spPr>
            <a:xfrm flipH="1">
              <a:off x="10790238" y="203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 flipH="1">
              <a:off x="10790238" y="241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TextBox 212"/>
            <p:cNvSpPr txBox="1"/>
            <p:nvPr/>
          </p:nvSpPr>
          <p:spPr>
            <a:xfrm flipH="1">
              <a:off x="11095037" y="2057400"/>
              <a:ext cx="7723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7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4" name="Straight Arrow Connector 213"/>
            <p:cNvCxnSpPr/>
            <p:nvPr/>
          </p:nvCxnSpPr>
          <p:spPr>
            <a:xfrm flipH="1">
              <a:off x="10790238" y="2799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TextBox 214"/>
            <p:cNvSpPr txBox="1"/>
            <p:nvPr/>
          </p:nvSpPr>
          <p:spPr>
            <a:xfrm flipH="1">
              <a:off x="11095037" y="2438400"/>
              <a:ext cx="7723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6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6" name="Straight Arrow Connector 215"/>
            <p:cNvCxnSpPr/>
            <p:nvPr/>
          </p:nvCxnSpPr>
          <p:spPr>
            <a:xfrm flipH="1">
              <a:off x="10790238" y="3180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7" name="TextBox 216"/>
            <p:cNvSpPr txBox="1"/>
            <p:nvPr/>
          </p:nvSpPr>
          <p:spPr>
            <a:xfrm flipH="1">
              <a:off x="11095038" y="2819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SS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8" name="Straight Arrow Connector 217"/>
            <p:cNvCxnSpPr/>
            <p:nvPr/>
          </p:nvCxnSpPr>
          <p:spPr>
            <a:xfrm flipH="1">
              <a:off x="10790238" y="3561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9" name="TextBox 218"/>
            <p:cNvSpPr txBox="1"/>
            <p:nvPr/>
          </p:nvSpPr>
          <p:spPr>
            <a:xfrm flipH="1">
              <a:off x="11095038" y="3200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CC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0" name="Straight Arrow Connector 219"/>
            <p:cNvCxnSpPr/>
            <p:nvPr/>
          </p:nvCxnSpPr>
          <p:spPr>
            <a:xfrm flipH="1">
              <a:off x="10790238" y="3942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1" name="TextBox 220"/>
            <p:cNvSpPr txBox="1"/>
            <p:nvPr/>
          </p:nvSpPr>
          <p:spPr>
            <a:xfrm flipH="1">
              <a:off x="11095037" y="3581400"/>
              <a:ext cx="7723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5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2" name="Straight Arrow Connector 221"/>
            <p:cNvCxnSpPr/>
            <p:nvPr/>
          </p:nvCxnSpPr>
          <p:spPr>
            <a:xfrm flipH="1">
              <a:off x="10790238" y="432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TextBox 222"/>
            <p:cNvSpPr txBox="1"/>
            <p:nvPr/>
          </p:nvSpPr>
          <p:spPr>
            <a:xfrm flipH="1">
              <a:off x="11095037" y="3962400"/>
              <a:ext cx="7723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4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4" name="Straight Arrow Connector 223"/>
            <p:cNvCxnSpPr/>
            <p:nvPr/>
          </p:nvCxnSpPr>
          <p:spPr>
            <a:xfrm flipH="1">
              <a:off x="10790238" y="470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Arrow Connector 224"/>
            <p:cNvCxnSpPr/>
            <p:nvPr/>
          </p:nvCxnSpPr>
          <p:spPr>
            <a:xfrm flipH="1">
              <a:off x="10790238" y="508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6" name="TextBox 225"/>
            <p:cNvSpPr txBox="1"/>
            <p:nvPr/>
          </p:nvSpPr>
          <p:spPr>
            <a:xfrm flipH="1">
              <a:off x="11095038" y="472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11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7" name="Straight Arrow Connector 226"/>
            <p:cNvCxnSpPr/>
            <p:nvPr/>
          </p:nvCxnSpPr>
          <p:spPr>
            <a:xfrm flipH="1">
              <a:off x="10790238" y="546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TextBox 227"/>
            <p:cNvSpPr txBox="1"/>
            <p:nvPr/>
          </p:nvSpPr>
          <p:spPr>
            <a:xfrm flipH="1">
              <a:off x="11095038" y="510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10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9" name="Straight Arrow Connector 228"/>
            <p:cNvCxnSpPr/>
            <p:nvPr/>
          </p:nvCxnSpPr>
          <p:spPr>
            <a:xfrm flipH="1">
              <a:off x="10790238" y="584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TextBox 229"/>
            <p:cNvSpPr txBox="1"/>
            <p:nvPr/>
          </p:nvSpPr>
          <p:spPr>
            <a:xfrm flipH="1">
              <a:off x="11095038" y="5486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9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31" name="Straight Arrow Connector 230"/>
            <p:cNvCxnSpPr/>
            <p:nvPr/>
          </p:nvCxnSpPr>
          <p:spPr>
            <a:xfrm flipH="1">
              <a:off x="10790238" y="622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TextBox 231"/>
            <p:cNvSpPr txBox="1"/>
            <p:nvPr/>
          </p:nvSpPr>
          <p:spPr>
            <a:xfrm flipH="1">
              <a:off x="11095038" y="5867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8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sp>
          <p:nvSpPr>
            <p:cNvPr id="235" name="TextBox 234"/>
            <p:cNvSpPr txBox="1"/>
            <p:nvPr/>
          </p:nvSpPr>
          <p:spPr>
            <a:xfrm flipH="1">
              <a:off x="11095038" y="4343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12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pic>
          <p:nvPicPr>
            <p:cNvPr id="1040" name="Picture 16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190288" y="1800225"/>
              <a:ext cx="285750" cy="257175"/>
            </a:xfrm>
            <a:prstGeom prst="rect">
              <a:avLst/>
            </a:prstGeom>
            <a:noFill/>
          </p:spPr>
        </p:pic>
      </p:grpSp>
      <p:grpSp>
        <p:nvGrpSpPr>
          <p:cNvPr id="7" name="Group 242"/>
          <p:cNvGrpSpPr/>
          <p:nvPr/>
        </p:nvGrpSpPr>
        <p:grpSpPr>
          <a:xfrm>
            <a:off x="2590463" y="457200"/>
            <a:ext cx="1980942" cy="762000"/>
            <a:chOff x="2347119" y="685800"/>
            <a:chExt cx="2298192" cy="1143000"/>
          </a:xfrm>
        </p:grpSpPr>
        <p:sp>
          <p:nvSpPr>
            <p:cNvPr id="240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chemeClr val="accent6">
                    <a:lumMod val="60000"/>
                    <a:lumOff val="40000"/>
                  </a:schemeClr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41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42" name="CustomShape 39"/>
            <p:cNvSpPr/>
            <p:nvPr/>
          </p:nvSpPr>
          <p:spPr>
            <a:xfrm rot="16200000">
              <a:off x="3839115" y="1022604"/>
              <a:ext cx="1143000" cy="4693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" name="Group 243"/>
          <p:cNvGrpSpPr/>
          <p:nvPr/>
        </p:nvGrpSpPr>
        <p:grpSpPr>
          <a:xfrm flipH="1">
            <a:off x="7542818" y="457200"/>
            <a:ext cx="1978630" cy="762000"/>
            <a:chOff x="2347119" y="685800"/>
            <a:chExt cx="2295510" cy="1143000"/>
          </a:xfrm>
        </p:grpSpPr>
        <p:sp>
          <p:nvSpPr>
            <p:cNvPr id="245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46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47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9" name="Group 247"/>
          <p:cNvGrpSpPr/>
          <p:nvPr/>
        </p:nvGrpSpPr>
        <p:grpSpPr>
          <a:xfrm>
            <a:off x="2590463" y="1905000"/>
            <a:ext cx="1978630" cy="762000"/>
            <a:chOff x="2347119" y="685800"/>
            <a:chExt cx="2295510" cy="1143000"/>
          </a:xfrm>
        </p:grpSpPr>
        <p:sp>
          <p:nvSpPr>
            <p:cNvPr id="249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50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51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0" name="Group 251"/>
          <p:cNvGrpSpPr/>
          <p:nvPr/>
        </p:nvGrpSpPr>
        <p:grpSpPr>
          <a:xfrm flipH="1">
            <a:off x="7542818" y="1905000"/>
            <a:ext cx="1978630" cy="762000"/>
            <a:chOff x="2347119" y="685800"/>
            <a:chExt cx="2295510" cy="1143000"/>
          </a:xfrm>
        </p:grpSpPr>
        <p:sp>
          <p:nvSpPr>
            <p:cNvPr id="253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54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55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307"/>
          <p:cNvGrpSpPr/>
          <p:nvPr/>
        </p:nvGrpSpPr>
        <p:grpSpPr>
          <a:xfrm>
            <a:off x="2590463" y="4038600"/>
            <a:ext cx="1980942" cy="762000"/>
            <a:chOff x="2347119" y="685800"/>
            <a:chExt cx="2298192" cy="1143000"/>
          </a:xfrm>
        </p:grpSpPr>
        <p:sp>
          <p:nvSpPr>
            <p:cNvPr id="309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10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11" name="CustomShape 39"/>
            <p:cNvSpPr/>
            <p:nvPr/>
          </p:nvSpPr>
          <p:spPr>
            <a:xfrm rot="16200000">
              <a:off x="3839115" y="1022604"/>
              <a:ext cx="1143000" cy="4693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Group 311"/>
          <p:cNvGrpSpPr/>
          <p:nvPr/>
        </p:nvGrpSpPr>
        <p:grpSpPr>
          <a:xfrm flipH="1">
            <a:off x="7542818" y="4038600"/>
            <a:ext cx="1978630" cy="762000"/>
            <a:chOff x="2347119" y="685800"/>
            <a:chExt cx="2295510" cy="1143000"/>
          </a:xfrm>
        </p:grpSpPr>
        <p:sp>
          <p:nvSpPr>
            <p:cNvPr id="313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14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15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315"/>
          <p:cNvGrpSpPr/>
          <p:nvPr/>
        </p:nvGrpSpPr>
        <p:grpSpPr>
          <a:xfrm>
            <a:off x="2592775" y="5486400"/>
            <a:ext cx="1978630" cy="762000"/>
            <a:chOff x="2347119" y="685800"/>
            <a:chExt cx="2295510" cy="1143000"/>
          </a:xfrm>
        </p:grpSpPr>
        <p:sp>
          <p:nvSpPr>
            <p:cNvPr id="317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18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19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Group 319"/>
          <p:cNvGrpSpPr/>
          <p:nvPr/>
        </p:nvGrpSpPr>
        <p:grpSpPr>
          <a:xfrm flipH="1">
            <a:off x="7542818" y="5486400"/>
            <a:ext cx="1978630" cy="762000"/>
            <a:chOff x="2347119" y="685800"/>
            <a:chExt cx="2295510" cy="1143000"/>
          </a:xfrm>
        </p:grpSpPr>
        <p:sp>
          <p:nvSpPr>
            <p:cNvPr id="321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22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23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sp>
        <p:nvSpPr>
          <p:cNvPr id="324" name="CustomShape 45"/>
          <p:cNvSpPr/>
          <p:nvPr/>
        </p:nvSpPr>
        <p:spPr>
          <a:xfrm>
            <a:off x="2590463" y="13716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325" name="CustomShape 45"/>
          <p:cNvSpPr/>
          <p:nvPr/>
        </p:nvSpPr>
        <p:spPr>
          <a:xfrm>
            <a:off x="7542818" y="13716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326" name="CustomShape 45"/>
          <p:cNvSpPr/>
          <p:nvPr/>
        </p:nvSpPr>
        <p:spPr>
          <a:xfrm>
            <a:off x="2590463" y="49530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327" name="CustomShape 45"/>
          <p:cNvSpPr/>
          <p:nvPr/>
        </p:nvSpPr>
        <p:spPr>
          <a:xfrm>
            <a:off x="7542818" y="49530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>
              <a:solidFill>
                <a:prstClr val="black"/>
              </a:solidFill>
            </a:endParaRPr>
          </a:p>
        </p:txBody>
      </p:sp>
      <p:sp>
        <p:nvSpPr>
          <p:cNvPr id="328" name="CustomShape 45"/>
          <p:cNvSpPr/>
          <p:nvPr/>
        </p:nvSpPr>
        <p:spPr>
          <a:xfrm rot="16200000">
            <a:off x="4706212" y="5509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29" name="CustomShape 45"/>
          <p:cNvSpPr/>
          <p:nvPr/>
        </p:nvSpPr>
        <p:spPr>
          <a:xfrm rot="5400000" flipH="1">
            <a:off x="6687154" y="5509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0" name="CustomShape 45"/>
          <p:cNvSpPr/>
          <p:nvPr/>
        </p:nvSpPr>
        <p:spPr>
          <a:xfrm>
            <a:off x="5717305" y="5715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1" name="CustomShape 45"/>
          <p:cNvSpPr/>
          <p:nvPr/>
        </p:nvSpPr>
        <p:spPr>
          <a:xfrm rot="16200000">
            <a:off x="4706212" y="19987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2" name="CustomShape 45"/>
          <p:cNvSpPr/>
          <p:nvPr/>
        </p:nvSpPr>
        <p:spPr>
          <a:xfrm rot="5400000" flipH="1">
            <a:off x="6687154" y="19987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3" name="CustomShape 45"/>
          <p:cNvSpPr/>
          <p:nvPr/>
        </p:nvSpPr>
        <p:spPr>
          <a:xfrm>
            <a:off x="5717305" y="20193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4" name="CustomShape 45"/>
          <p:cNvSpPr/>
          <p:nvPr/>
        </p:nvSpPr>
        <p:spPr>
          <a:xfrm rot="16200000">
            <a:off x="4706212" y="55801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5" name="CustomShape 45"/>
          <p:cNvSpPr/>
          <p:nvPr/>
        </p:nvSpPr>
        <p:spPr>
          <a:xfrm rot="5400000" flipH="1">
            <a:off x="6687154" y="55801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6" name="CustomShape 45"/>
          <p:cNvSpPr/>
          <p:nvPr/>
        </p:nvSpPr>
        <p:spPr>
          <a:xfrm>
            <a:off x="5717305" y="56007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8" name="CustomShape 45"/>
          <p:cNvSpPr/>
          <p:nvPr/>
        </p:nvSpPr>
        <p:spPr>
          <a:xfrm rot="5400000" flipH="1">
            <a:off x="6687154" y="41323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9" name="CustomShape 45"/>
          <p:cNvSpPr/>
          <p:nvPr/>
        </p:nvSpPr>
        <p:spPr>
          <a:xfrm>
            <a:off x="5717305" y="41529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grpSp>
        <p:nvGrpSpPr>
          <p:cNvPr id="15" name="Group 129"/>
          <p:cNvGrpSpPr/>
          <p:nvPr/>
        </p:nvGrpSpPr>
        <p:grpSpPr>
          <a:xfrm>
            <a:off x="3052289" y="2971800"/>
            <a:ext cx="6081353" cy="762000"/>
            <a:chOff x="1029855" y="2971800"/>
            <a:chExt cx="6082145" cy="762000"/>
          </a:xfrm>
        </p:grpSpPr>
        <p:sp>
          <p:nvSpPr>
            <p:cNvPr id="340" name="CustomShape 45"/>
            <p:cNvSpPr/>
            <p:nvPr/>
          </p:nvSpPr>
          <p:spPr>
            <a:xfrm>
              <a:off x="3048000" y="2971800"/>
              <a:ext cx="2032000" cy="762000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 w="9360">
              <a:solidFill>
                <a:schemeClr val="bg1">
                  <a:lumMod val="65000"/>
                </a:schemeClr>
              </a:solidFill>
              <a:round/>
            </a:ln>
          </p:spPr>
          <p:txBody>
            <a:bodyPr lIns="90000" tIns="45000" rIns="90000" bIns="45000" anchor="ctr"/>
            <a:lstStyle/>
            <a:p>
              <a:pPr algn="ctr" defTabSz="1217249"/>
              <a:r>
                <a:rPr lang="en-IN" sz="1400" b="1" dirty="0">
                  <a:solidFill>
                    <a:srgbClr val="000000"/>
                  </a:solidFill>
                </a:rPr>
                <a:t>ADDRESS TRANSITION DETECTOR</a:t>
              </a:r>
              <a:endParaRPr sz="1400" b="1">
                <a:solidFill>
                  <a:prstClr val="black"/>
                </a:solidFill>
              </a:endParaRPr>
            </a:p>
          </p:txBody>
        </p:sp>
        <p:sp>
          <p:nvSpPr>
            <p:cNvPr id="341" name="CustomShape 45"/>
            <p:cNvSpPr/>
            <p:nvPr/>
          </p:nvSpPr>
          <p:spPr>
            <a:xfrm>
              <a:off x="5080000" y="2971800"/>
              <a:ext cx="2032000" cy="762000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 w="9360">
              <a:solidFill>
                <a:schemeClr val="bg1">
                  <a:lumMod val="65000"/>
                </a:schemeClr>
              </a:solidFill>
              <a:round/>
            </a:ln>
          </p:spPr>
          <p:txBody>
            <a:bodyPr lIns="90000" tIns="45000" rIns="90000" bIns="45000" anchor="ctr"/>
            <a:lstStyle/>
            <a:p>
              <a:pPr algn="ctr" defTabSz="1217249"/>
              <a:r>
                <a:rPr lang="en-IN" sz="1400" b="1" dirty="0">
                  <a:solidFill>
                    <a:srgbClr val="000000"/>
                  </a:solidFill>
                </a:rPr>
                <a:t>BLOCK DECODER</a:t>
              </a:r>
              <a:endParaRPr sz="1400" b="1">
                <a:solidFill>
                  <a:prstClr val="black"/>
                </a:solidFill>
              </a:endParaRPr>
            </a:p>
          </p:txBody>
        </p:sp>
        <p:sp>
          <p:nvSpPr>
            <p:cNvPr id="342" name="CustomShape 45"/>
            <p:cNvSpPr/>
            <p:nvPr/>
          </p:nvSpPr>
          <p:spPr>
            <a:xfrm>
              <a:off x="1029855" y="2971800"/>
              <a:ext cx="2032000" cy="762000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 w="9360">
              <a:solidFill>
                <a:schemeClr val="bg1">
                  <a:lumMod val="65000"/>
                </a:schemeClr>
              </a:solidFill>
              <a:round/>
            </a:ln>
          </p:spPr>
          <p:txBody>
            <a:bodyPr lIns="90000" tIns="45000" rIns="90000" bIns="45000" anchor="ctr"/>
            <a:lstStyle/>
            <a:p>
              <a:pPr algn="ctr" defTabSz="1217249"/>
              <a:r>
                <a:rPr lang="en-IN" sz="1400" b="1" dirty="0">
                  <a:solidFill>
                    <a:srgbClr val="000000"/>
                  </a:solidFill>
                </a:rPr>
                <a:t>TIMING AND CONTROL CIRCUIT</a:t>
              </a:r>
              <a:endParaRPr sz="14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126" name="CustomShape 45"/>
          <p:cNvSpPr/>
          <p:nvPr/>
        </p:nvSpPr>
        <p:spPr>
          <a:xfrm rot="16200000">
            <a:off x="1302029" y="1357771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>
              <a:solidFill>
                <a:prstClr val="black"/>
              </a:solidFill>
            </a:endParaRPr>
          </a:p>
        </p:txBody>
      </p:sp>
      <p:sp>
        <p:nvSpPr>
          <p:cNvPr id="127" name="CustomShape 45"/>
          <p:cNvSpPr/>
          <p:nvPr/>
        </p:nvSpPr>
        <p:spPr>
          <a:xfrm rot="16200000">
            <a:off x="1302029" y="4959952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128" name="CustomShape 45"/>
          <p:cNvSpPr/>
          <p:nvPr/>
        </p:nvSpPr>
        <p:spPr>
          <a:xfrm rot="5400000" flipH="1">
            <a:off x="8851773" y="1385480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129" name="CustomShape 45"/>
          <p:cNvSpPr/>
          <p:nvPr/>
        </p:nvSpPr>
        <p:spPr>
          <a:xfrm rot="5400000" flipH="1">
            <a:off x="8865625" y="4959953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130" name="CustomShape 45"/>
          <p:cNvSpPr/>
          <p:nvPr/>
        </p:nvSpPr>
        <p:spPr>
          <a:xfrm rot="16200000">
            <a:off x="4688903" y="4115394"/>
            <a:ext cx="792087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131" name="Slide Number Placeholder 1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23</a:t>
            </a:fld>
            <a:endParaRPr lang="en-IN"/>
          </a:p>
        </p:txBody>
      </p:sp>
      <p:sp>
        <p:nvSpPr>
          <p:cNvPr id="132" name="Footer Placeholder 131"/>
          <p:cNvSpPr>
            <a:spLocks noGrp="1"/>
          </p:cNvSpPr>
          <p:nvPr>
            <p:ph type="ftr" sz="quarter" idx="11"/>
          </p:nvPr>
        </p:nvSpPr>
        <p:spPr>
          <a:xfrm>
            <a:off x="7166777" y="2"/>
            <a:ext cx="4788733" cy="365125"/>
          </a:xfrm>
        </p:spPr>
        <p:txBody>
          <a:bodyPr/>
          <a:lstStyle/>
          <a:p>
            <a:pPr algn="r"/>
            <a:r>
              <a:rPr lang="en-IN" sz="1400" b="1" dirty="0" smtClean="0">
                <a:latin typeface="Times New Roman" pitchFamily="18" charset="0"/>
                <a:cs typeface="Times New Roman" pitchFamily="18" charset="0"/>
              </a:rPr>
              <a:t>Architecture and Floor Planning: Floor Planning</a:t>
            </a:r>
          </a:p>
        </p:txBody>
      </p:sp>
    </p:spTree>
    <p:extLst>
      <p:ext uri="{BB962C8B-B14F-4D97-AF65-F5344CB8AC3E}">
        <p14:creationId xmlns="" xmlns:p14="http://schemas.microsoft.com/office/powerpoint/2010/main" val="4133025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15297" y="332656"/>
            <a:ext cx="9447571" cy="6104384"/>
          </a:xfrm>
          <a:prstGeom prst="rect">
            <a:avLst/>
          </a:prstGeom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21725" tIns="60862" rIns="121725" bIns="60862" rtlCol="0" anchor="ctr"/>
          <a:lstStyle/>
          <a:p>
            <a:pPr algn="ctr" defTabSz="1217249"/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469744" y="381004"/>
            <a:ext cx="496120" cy="5926915"/>
          </a:xfrm>
          <a:prstGeom prst="roundRect">
            <a:avLst/>
          </a:prstGeom>
          <a:solidFill>
            <a:schemeClr val="accent2">
              <a:lumMod val="60000"/>
              <a:lumOff val="40000"/>
              <a:alpha val="54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25" tIns="60862" rIns="121725" bIns="60862" rtlCol="0" anchor="ctr"/>
          <a:lstStyle/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I</a:t>
            </a: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/O</a:t>
            </a:r>
          </a:p>
          <a:p>
            <a:pPr algn="ctr" defTabSz="1217249"/>
            <a:endParaRPr lang="en-US" sz="3200" i="1" dirty="0">
              <a:solidFill>
                <a:prstClr val="black"/>
              </a:solidFill>
            </a:endParaRP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BUFFERS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0194395" y="381004"/>
            <a:ext cx="496120" cy="5926915"/>
          </a:xfrm>
          <a:prstGeom prst="roundRect">
            <a:avLst/>
          </a:prstGeom>
          <a:solidFill>
            <a:schemeClr val="accent2">
              <a:lumMod val="60000"/>
              <a:lumOff val="40000"/>
              <a:alpha val="54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25" tIns="60862" rIns="121725" bIns="60862" rtlCol="0" anchor="ctr"/>
          <a:lstStyle/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I</a:t>
            </a: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/O</a:t>
            </a:r>
          </a:p>
          <a:p>
            <a:pPr algn="ctr" defTabSz="1217249"/>
            <a:endParaRPr lang="en-US" sz="3200" i="1" dirty="0">
              <a:solidFill>
                <a:prstClr val="black"/>
              </a:solidFill>
            </a:endParaRP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BUFFERS</a:t>
            </a:r>
          </a:p>
        </p:txBody>
      </p:sp>
      <p:sp>
        <p:nvSpPr>
          <p:cNvPr id="1035" name="Rectangle 11"/>
          <p:cNvSpPr>
            <a:spLocks noChangeArrowheads="1"/>
          </p:cNvSpPr>
          <p:nvPr/>
        </p:nvSpPr>
        <p:spPr bwMode="auto">
          <a:xfrm>
            <a:off x="-243648" y="-2231"/>
            <a:ext cx="18470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1217249"/>
            <a:endParaRPr lang="en-US" sz="2400" dirty="0">
              <a:solidFill>
                <a:prstClr val="black"/>
              </a:solidFill>
            </a:endParaRPr>
          </a:p>
        </p:txBody>
      </p:sp>
      <p:grpSp>
        <p:nvGrpSpPr>
          <p:cNvPr id="2" name="Group 200"/>
          <p:cNvGrpSpPr/>
          <p:nvPr/>
        </p:nvGrpSpPr>
        <p:grpSpPr>
          <a:xfrm>
            <a:off x="442063" y="152400"/>
            <a:ext cx="973233" cy="6115110"/>
            <a:chOff x="670719" y="152400"/>
            <a:chExt cx="973360" cy="6115110"/>
          </a:xfrm>
        </p:grpSpPr>
        <p:cxnSp>
          <p:nvCxnSpPr>
            <p:cNvPr id="124" name="Straight Arrow Connector 123"/>
            <p:cNvCxnSpPr/>
            <p:nvPr/>
          </p:nvCxnSpPr>
          <p:spPr>
            <a:xfrm>
              <a:off x="670719" y="51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/>
            <p:cNvSpPr txBox="1"/>
            <p:nvPr/>
          </p:nvSpPr>
          <p:spPr>
            <a:xfrm>
              <a:off x="823119" y="152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0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57" name="Straight Arrow Connector 156"/>
            <p:cNvCxnSpPr/>
            <p:nvPr/>
          </p:nvCxnSpPr>
          <p:spPr>
            <a:xfrm>
              <a:off x="670719" y="89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8" name="TextBox 157"/>
            <p:cNvSpPr txBox="1"/>
            <p:nvPr/>
          </p:nvSpPr>
          <p:spPr>
            <a:xfrm>
              <a:off x="823119" y="533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59" name="Straight Arrow Connector 158"/>
            <p:cNvCxnSpPr/>
            <p:nvPr/>
          </p:nvCxnSpPr>
          <p:spPr>
            <a:xfrm>
              <a:off x="670719" y="127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TextBox 159"/>
            <p:cNvSpPr txBox="1"/>
            <p:nvPr/>
          </p:nvSpPr>
          <p:spPr>
            <a:xfrm>
              <a:off x="823119" y="91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2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1" name="Straight Arrow Connector 160"/>
            <p:cNvCxnSpPr/>
            <p:nvPr/>
          </p:nvCxnSpPr>
          <p:spPr>
            <a:xfrm>
              <a:off x="670719" y="165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TextBox 161"/>
            <p:cNvSpPr txBox="1"/>
            <p:nvPr/>
          </p:nvSpPr>
          <p:spPr>
            <a:xfrm>
              <a:off x="823119" y="129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3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3" name="Straight Arrow Connector 162"/>
            <p:cNvCxnSpPr/>
            <p:nvPr/>
          </p:nvCxnSpPr>
          <p:spPr>
            <a:xfrm>
              <a:off x="670719" y="203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>
              <a:off x="670719" y="241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TextBox 165"/>
            <p:cNvSpPr txBox="1"/>
            <p:nvPr/>
          </p:nvSpPr>
          <p:spPr>
            <a:xfrm>
              <a:off x="823118" y="2057400"/>
              <a:ext cx="82096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 smtClean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 smtClean="0">
                  <a:solidFill>
                    <a:prstClr val="black"/>
                  </a:solidFill>
                </a:rPr>
                <a:t>0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7" name="Straight Arrow Connector 166"/>
            <p:cNvCxnSpPr/>
            <p:nvPr/>
          </p:nvCxnSpPr>
          <p:spPr>
            <a:xfrm>
              <a:off x="670719" y="2799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/>
            <p:cNvSpPr txBox="1"/>
            <p:nvPr/>
          </p:nvSpPr>
          <p:spPr>
            <a:xfrm>
              <a:off x="823118" y="2438400"/>
              <a:ext cx="82096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 smtClean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 smtClean="0">
                  <a:solidFill>
                    <a:prstClr val="black"/>
                  </a:solidFill>
                </a:rPr>
                <a:t>1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9" name="Straight Arrow Connector 168"/>
            <p:cNvCxnSpPr/>
            <p:nvPr/>
          </p:nvCxnSpPr>
          <p:spPr>
            <a:xfrm>
              <a:off x="670719" y="3180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TextBox 169"/>
            <p:cNvSpPr txBox="1"/>
            <p:nvPr/>
          </p:nvSpPr>
          <p:spPr>
            <a:xfrm>
              <a:off x="823119" y="2819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CC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1" name="Straight Arrow Connector 170"/>
            <p:cNvCxnSpPr/>
            <p:nvPr/>
          </p:nvCxnSpPr>
          <p:spPr>
            <a:xfrm>
              <a:off x="670719" y="3561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TextBox 171"/>
            <p:cNvSpPr txBox="1"/>
            <p:nvPr/>
          </p:nvSpPr>
          <p:spPr>
            <a:xfrm>
              <a:off x="823119" y="3200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SS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3" name="Straight Arrow Connector 172"/>
            <p:cNvCxnSpPr/>
            <p:nvPr/>
          </p:nvCxnSpPr>
          <p:spPr>
            <a:xfrm>
              <a:off x="670719" y="3942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TextBox 173"/>
            <p:cNvSpPr txBox="1"/>
            <p:nvPr/>
          </p:nvSpPr>
          <p:spPr>
            <a:xfrm>
              <a:off x="823118" y="3581400"/>
              <a:ext cx="82096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2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5" name="Straight Arrow Connector 174"/>
            <p:cNvCxnSpPr/>
            <p:nvPr/>
          </p:nvCxnSpPr>
          <p:spPr>
            <a:xfrm>
              <a:off x="670719" y="432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TextBox 175"/>
            <p:cNvSpPr txBox="1"/>
            <p:nvPr/>
          </p:nvSpPr>
          <p:spPr>
            <a:xfrm>
              <a:off x="823118" y="3962400"/>
              <a:ext cx="748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3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7" name="Straight Arrow Connector 176"/>
            <p:cNvCxnSpPr/>
            <p:nvPr/>
          </p:nvCxnSpPr>
          <p:spPr>
            <a:xfrm>
              <a:off x="670719" y="470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/>
            <p:cNvCxnSpPr/>
            <p:nvPr/>
          </p:nvCxnSpPr>
          <p:spPr>
            <a:xfrm>
              <a:off x="670719" y="508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TextBox 179"/>
            <p:cNvSpPr txBox="1"/>
            <p:nvPr/>
          </p:nvSpPr>
          <p:spPr>
            <a:xfrm>
              <a:off x="823119" y="472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4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81" name="Straight Arrow Connector 180"/>
            <p:cNvCxnSpPr/>
            <p:nvPr/>
          </p:nvCxnSpPr>
          <p:spPr>
            <a:xfrm>
              <a:off x="670719" y="546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/>
            <p:cNvSpPr txBox="1"/>
            <p:nvPr/>
          </p:nvSpPr>
          <p:spPr>
            <a:xfrm>
              <a:off x="823119" y="510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5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83" name="Straight Arrow Connector 182"/>
            <p:cNvCxnSpPr/>
            <p:nvPr/>
          </p:nvCxnSpPr>
          <p:spPr>
            <a:xfrm>
              <a:off x="670719" y="584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183"/>
            <p:cNvSpPr txBox="1"/>
            <p:nvPr/>
          </p:nvSpPr>
          <p:spPr>
            <a:xfrm>
              <a:off x="823119" y="5486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6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85" name="Straight Arrow Connector 184"/>
            <p:cNvCxnSpPr/>
            <p:nvPr/>
          </p:nvCxnSpPr>
          <p:spPr>
            <a:xfrm>
              <a:off x="670719" y="622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TextBox 185"/>
            <p:cNvSpPr txBox="1"/>
            <p:nvPr/>
          </p:nvSpPr>
          <p:spPr>
            <a:xfrm>
              <a:off x="823119" y="5867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7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pic>
          <p:nvPicPr>
            <p:cNvPr id="1034" name="Picture 10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899319" y="1800225"/>
              <a:ext cx="257175" cy="257175"/>
            </a:xfrm>
            <a:prstGeom prst="rect">
              <a:avLst/>
            </a:prstGeom>
            <a:noFill/>
          </p:spPr>
        </p:pic>
        <p:pic>
          <p:nvPicPr>
            <p:cNvPr id="1037" name="Picture 13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899319" y="4467225"/>
              <a:ext cx="352425" cy="257175"/>
            </a:xfrm>
            <a:prstGeom prst="rect">
              <a:avLst/>
            </a:prstGeom>
            <a:noFill/>
          </p:spPr>
        </p:pic>
      </p:grpSp>
      <p:sp>
        <p:nvSpPr>
          <p:cNvPr id="1041" name="Rectangle 17"/>
          <p:cNvSpPr>
            <a:spLocks noChangeArrowheads="1"/>
          </p:cNvSpPr>
          <p:nvPr/>
        </p:nvSpPr>
        <p:spPr bwMode="auto">
          <a:xfrm>
            <a:off x="-243648" y="-2231"/>
            <a:ext cx="18470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1217249"/>
            <a:endParaRPr lang="en-US" sz="2400" dirty="0">
              <a:solidFill>
                <a:prstClr val="black"/>
              </a:solidFill>
            </a:endParaRPr>
          </a:p>
        </p:txBody>
      </p:sp>
      <p:grpSp>
        <p:nvGrpSpPr>
          <p:cNvPr id="3" name="Group 238"/>
          <p:cNvGrpSpPr/>
          <p:nvPr/>
        </p:nvGrpSpPr>
        <p:grpSpPr>
          <a:xfrm>
            <a:off x="10803912" y="152400"/>
            <a:ext cx="1123182" cy="6115110"/>
            <a:chOff x="10790238" y="152400"/>
            <a:chExt cx="1123328" cy="6115110"/>
          </a:xfrm>
        </p:grpSpPr>
        <p:cxnSp>
          <p:nvCxnSpPr>
            <p:cNvPr id="203" name="Straight Arrow Connector 202"/>
            <p:cNvCxnSpPr/>
            <p:nvPr/>
          </p:nvCxnSpPr>
          <p:spPr>
            <a:xfrm flipH="1">
              <a:off x="10790238" y="51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TextBox 203"/>
            <p:cNvSpPr txBox="1"/>
            <p:nvPr/>
          </p:nvSpPr>
          <p:spPr>
            <a:xfrm flipH="1">
              <a:off x="11095038" y="152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16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05" name="Straight Arrow Connector 204"/>
            <p:cNvCxnSpPr/>
            <p:nvPr/>
          </p:nvCxnSpPr>
          <p:spPr>
            <a:xfrm flipH="1">
              <a:off x="10790238" y="89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TextBox 205"/>
            <p:cNvSpPr txBox="1"/>
            <p:nvPr/>
          </p:nvSpPr>
          <p:spPr>
            <a:xfrm flipH="1">
              <a:off x="11095038" y="533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15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07" name="Straight Arrow Connector 206"/>
            <p:cNvCxnSpPr/>
            <p:nvPr/>
          </p:nvCxnSpPr>
          <p:spPr>
            <a:xfrm flipH="1">
              <a:off x="10790238" y="127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/>
            <p:cNvSpPr txBox="1"/>
            <p:nvPr/>
          </p:nvSpPr>
          <p:spPr>
            <a:xfrm flipH="1">
              <a:off x="11095038" y="91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14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09" name="Straight Arrow Connector 208"/>
            <p:cNvCxnSpPr/>
            <p:nvPr/>
          </p:nvCxnSpPr>
          <p:spPr>
            <a:xfrm flipH="1">
              <a:off x="10790238" y="165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TextBox 209"/>
            <p:cNvSpPr txBox="1"/>
            <p:nvPr/>
          </p:nvSpPr>
          <p:spPr>
            <a:xfrm flipH="1">
              <a:off x="11095038" y="129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13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1" name="Straight Arrow Connector 210"/>
            <p:cNvCxnSpPr/>
            <p:nvPr/>
          </p:nvCxnSpPr>
          <p:spPr>
            <a:xfrm flipH="1">
              <a:off x="10790238" y="203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 flipH="1">
              <a:off x="10790238" y="241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TextBox 212"/>
            <p:cNvSpPr txBox="1"/>
            <p:nvPr/>
          </p:nvSpPr>
          <p:spPr>
            <a:xfrm flipH="1">
              <a:off x="11095037" y="2057400"/>
              <a:ext cx="8185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7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4" name="Straight Arrow Connector 213"/>
            <p:cNvCxnSpPr/>
            <p:nvPr/>
          </p:nvCxnSpPr>
          <p:spPr>
            <a:xfrm flipH="1">
              <a:off x="10790238" y="2799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TextBox 214"/>
            <p:cNvSpPr txBox="1"/>
            <p:nvPr/>
          </p:nvSpPr>
          <p:spPr>
            <a:xfrm flipH="1">
              <a:off x="11095037" y="2438400"/>
              <a:ext cx="8185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6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6" name="Straight Arrow Connector 215"/>
            <p:cNvCxnSpPr/>
            <p:nvPr/>
          </p:nvCxnSpPr>
          <p:spPr>
            <a:xfrm flipH="1">
              <a:off x="10790238" y="3180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7" name="TextBox 216"/>
            <p:cNvSpPr txBox="1"/>
            <p:nvPr/>
          </p:nvSpPr>
          <p:spPr>
            <a:xfrm flipH="1">
              <a:off x="11095038" y="2819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SS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8" name="Straight Arrow Connector 217"/>
            <p:cNvCxnSpPr/>
            <p:nvPr/>
          </p:nvCxnSpPr>
          <p:spPr>
            <a:xfrm flipH="1">
              <a:off x="10790238" y="3561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9" name="TextBox 218"/>
            <p:cNvSpPr txBox="1"/>
            <p:nvPr/>
          </p:nvSpPr>
          <p:spPr>
            <a:xfrm flipH="1">
              <a:off x="11095038" y="3200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CC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0" name="Straight Arrow Connector 219"/>
            <p:cNvCxnSpPr/>
            <p:nvPr/>
          </p:nvCxnSpPr>
          <p:spPr>
            <a:xfrm flipH="1">
              <a:off x="10790238" y="3942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1" name="TextBox 220"/>
            <p:cNvSpPr txBox="1"/>
            <p:nvPr/>
          </p:nvSpPr>
          <p:spPr>
            <a:xfrm flipH="1">
              <a:off x="11095037" y="3581400"/>
              <a:ext cx="7465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5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2" name="Straight Arrow Connector 221"/>
            <p:cNvCxnSpPr/>
            <p:nvPr/>
          </p:nvCxnSpPr>
          <p:spPr>
            <a:xfrm flipH="1">
              <a:off x="10790238" y="432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TextBox 222"/>
            <p:cNvSpPr txBox="1"/>
            <p:nvPr/>
          </p:nvSpPr>
          <p:spPr>
            <a:xfrm flipH="1">
              <a:off x="11095037" y="3962400"/>
              <a:ext cx="7465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4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4" name="Straight Arrow Connector 223"/>
            <p:cNvCxnSpPr/>
            <p:nvPr/>
          </p:nvCxnSpPr>
          <p:spPr>
            <a:xfrm flipH="1">
              <a:off x="10790238" y="470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Arrow Connector 224"/>
            <p:cNvCxnSpPr/>
            <p:nvPr/>
          </p:nvCxnSpPr>
          <p:spPr>
            <a:xfrm flipH="1">
              <a:off x="10790238" y="508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6" name="TextBox 225"/>
            <p:cNvSpPr txBox="1"/>
            <p:nvPr/>
          </p:nvSpPr>
          <p:spPr>
            <a:xfrm flipH="1">
              <a:off x="11095038" y="472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11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7" name="Straight Arrow Connector 226"/>
            <p:cNvCxnSpPr/>
            <p:nvPr/>
          </p:nvCxnSpPr>
          <p:spPr>
            <a:xfrm flipH="1">
              <a:off x="10790238" y="546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TextBox 227"/>
            <p:cNvSpPr txBox="1"/>
            <p:nvPr/>
          </p:nvSpPr>
          <p:spPr>
            <a:xfrm flipH="1">
              <a:off x="11095038" y="510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10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9" name="Straight Arrow Connector 228"/>
            <p:cNvCxnSpPr/>
            <p:nvPr/>
          </p:nvCxnSpPr>
          <p:spPr>
            <a:xfrm flipH="1">
              <a:off x="10790238" y="584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TextBox 229"/>
            <p:cNvSpPr txBox="1"/>
            <p:nvPr/>
          </p:nvSpPr>
          <p:spPr>
            <a:xfrm flipH="1">
              <a:off x="11095038" y="5486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9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31" name="Straight Arrow Connector 230"/>
            <p:cNvCxnSpPr/>
            <p:nvPr/>
          </p:nvCxnSpPr>
          <p:spPr>
            <a:xfrm flipH="1">
              <a:off x="10790238" y="622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TextBox 231"/>
            <p:cNvSpPr txBox="1"/>
            <p:nvPr/>
          </p:nvSpPr>
          <p:spPr>
            <a:xfrm flipH="1">
              <a:off x="11095038" y="5867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8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sp>
          <p:nvSpPr>
            <p:cNvPr id="235" name="TextBox 234"/>
            <p:cNvSpPr txBox="1"/>
            <p:nvPr/>
          </p:nvSpPr>
          <p:spPr>
            <a:xfrm flipH="1">
              <a:off x="11095038" y="4343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12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pic>
          <p:nvPicPr>
            <p:cNvPr id="1040" name="Picture 16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190288" y="1800225"/>
              <a:ext cx="285750" cy="257175"/>
            </a:xfrm>
            <a:prstGeom prst="rect">
              <a:avLst/>
            </a:prstGeom>
            <a:noFill/>
          </p:spPr>
        </p:pic>
      </p:grpSp>
      <p:grpSp>
        <p:nvGrpSpPr>
          <p:cNvPr id="7" name="Group 242"/>
          <p:cNvGrpSpPr/>
          <p:nvPr/>
        </p:nvGrpSpPr>
        <p:grpSpPr>
          <a:xfrm>
            <a:off x="2590463" y="457200"/>
            <a:ext cx="1980942" cy="762000"/>
            <a:chOff x="2347119" y="685800"/>
            <a:chExt cx="2298192" cy="1143000"/>
          </a:xfrm>
        </p:grpSpPr>
        <p:sp>
          <p:nvSpPr>
            <p:cNvPr id="240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chemeClr val="accent6">
                    <a:lumMod val="60000"/>
                    <a:lumOff val="40000"/>
                  </a:schemeClr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41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42" name="CustomShape 39"/>
            <p:cNvSpPr/>
            <p:nvPr/>
          </p:nvSpPr>
          <p:spPr>
            <a:xfrm rot="16200000">
              <a:off x="3839115" y="1022604"/>
              <a:ext cx="1143000" cy="4693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" name="Group 243"/>
          <p:cNvGrpSpPr/>
          <p:nvPr/>
        </p:nvGrpSpPr>
        <p:grpSpPr>
          <a:xfrm flipH="1">
            <a:off x="7542818" y="457200"/>
            <a:ext cx="1978630" cy="762000"/>
            <a:chOff x="2347119" y="685800"/>
            <a:chExt cx="2295510" cy="1143000"/>
          </a:xfrm>
        </p:grpSpPr>
        <p:sp>
          <p:nvSpPr>
            <p:cNvPr id="245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46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47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9" name="Group 247"/>
          <p:cNvGrpSpPr/>
          <p:nvPr/>
        </p:nvGrpSpPr>
        <p:grpSpPr>
          <a:xfrm>
            <a:off x="2590463" y="1905000"/>
            <a:ext cx="1978630" cy="762000"/>
            <a:chOff x="2347119" y="685800"/>
            <a:chExt cx="2295510" cy="1143000"/>
          </a:xfrm>
        </p:grpSpPr>
        <p:sp>
          <p:nvSpPr>
            <p:cNvPr id="249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50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51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0" name="Group 251"/>
          <p:cNvGrpSpPr/>
          <p:nvPr/>
        </p:nvGrpSpPr>
        <p:grpSpPr>
          <a:xfrm flipH="1">
            <a:off x="7542818" y="1905000"/>
            <a:ext cx="1978630" cy="762000"/>
            <a:chOff x="2347119" y="685800"/>
            <a:chExt cx="2295510" cy="1143000"/>
          </a:xfrm>
        </p:grpSpPr>
        <p:sp>
          <p:nvSpPr>
            <p:cNvPr id="253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54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55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307"/>
          <p:cNvGrpSpPr/>
          <p:nvPr/>
        </p:nvGrpSpPr>
        <p:grpSpPr>
          <a:xfrm>
            <a:off x="2590463" y="4038600"/>
            <a:ext cx="1980942" cy="762000"/>
            <a:chOff x="2347119" y="685800"/>
            <a:chExt cx="2298192" cy="1143000"/>
          </a:xfrm>
        </p:grpSpPr>
        <p:sp>
          <p:nvSpPr>
            <p:cNvPr id="309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10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11" name="CustomShape 39"/>
            <p:cNvSpPr/>
            <p:nvPr/>
          </p:nvSpPr>
          <p:spPr>
            <a:xfrm rot="16200000">
              <a:off x="3839115" y="1022604"/>
              <a:ext cx="1143000" cy="4693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Group 311"/>
          <p:cNvGrpSpPr/>
          <p:nvPr/>
        </p:nvGrpSpPr>
        <p:grpSpPr>
          <a:xfrm flipH="1">
            <a:off x="7542818" y="4038600"/>
            <a:ext cx="1978630" cy="762000"/>
            <a:chOff x="2347119" y="685800"/>
            <a:chExt cx="2295510" cy="1143000"/>
          </a:xfrm>
        </p:grpSpPr>
        <p:sp>
          <p:nvSpPr>
            <p:cNvPr id="313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14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15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315"/>
          <p:cNvGrpSpPr/>
          <p:nvPr/>
        </p:nvGrpSpPr>
        <p:grpSpPr>
          <a:xfrm>
            <a:off x="2592775" y="5486400"/>
            <a:ext cx="1978630" cy="762000"/>
            <a:chOff x="2347119" y="685800"/>
            <a:chExt cx="2295510" cy="1143000"/>
          </a:xfrm>
        </p:grpSpPr>
        <p:sp>
          <p:nvSpPr>
            <p:cNvPr id="317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18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19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Group 319"/>
          <p:cNvGrpSpPr/>
          <p:nvPr/>
        </p:nvGrpSpPr>
        <p:grpSpPr>
          <a:xfrm flipH="1">
            <a:off x="7542818" y="5486400"/>
            <a:ext cx="1978630" cy="762000"/>
            <a:chOff x="2347119" y="685800"/>
            <a:chExt cx="2295510" cy="1143000"/>
          </a:xfrm>
        </p:grpSpPr>
        <p:sp>
          <p:nvSpPr>
            <p:cNvPr id="321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22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23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sp>
        <p:nvSpPr>
          <p:cNvPr id="324" name="CustomShape 45"/>
          <p:cNvSpPr/>
          <p:nvPr/>
        </p:nvSpPr>
        <p:spPr>
          <a:xfrm>
            <a:off x="2590463" y="13716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325" name="CustomShape 45"/>
          <p:cNvSpPr/>
          <p:nvPr/>
        </p:nvSpPr>
        <p:spPr>
          <a:xfrm>
            <a:off x="7542818" y="13716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326" name="CustomShape 45"/>
          <p:cNvSpPr/>
          <p:nvPr/>
        </p:nvSpPr>
        <p:spPr>
          <a:xfrm>
            <a:off x="2590463" y="49530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327" name="CustomShape 45"/>
          <p:cNvSpPr/>
          <p:nvPr/>
        </p:nvSpPr>
        <p:spPr>
          <a:xfrm>
            <a:off x="7542818" y="49530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>
              <a:solidFill>
                <a:prstClr val="black"/>
              </a:solidFill>
            </a:endParaRPr>
          </a:p>
        </p:txBody>
      </p:sp>
      <p:sp>
        <p:nvSpPr>
          <p:cNvPr id="328" name="CustomShape 45"/>
          <p:cNvSpPr/>
          <p:nvPr/>
        </p:nvSpPr>
        <p:spPr>
          <a:xfrm rot="16200000">
            <a:off x="4706212" y="5509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29" name="CustomShape 45"/>
          <p:cNvSpPr/>
          <p:nvPr/>
        </p:nvSpPr>
        <p:spPr>
          <a:xfrm rot="5400000" flipH="1">
            <a:off x="6687154" y="5509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0" name="CustomShape 45"/>
          <p:cNvSpPr/>
          <p:nvPr/>
        </p:nvSpPr>
        <p:spPr>
          <a:xfrm>
            <a:off x="5717305" y="5715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1" name="CustomShape 45"/>
          <p:cNvSpPr/>
          <p:nvPr/>
        </p:nvSpPr>
        <p:spPr>
          <a:xfrm rot="16200000">
            <a:off x="4706212" y="19987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2" name="CustomShape 45"/>
          <p:cNvSpPr/>
          <p:nvPr/>
        </p:nvSpPr>
        <p:spPr>
          <a:xfrm rot="5400000" flipH="1">
            <a:off x="6687154" y="19987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3" name="CustomShape 45"/>
          <p:cNvSpPr/>
          <p:nvPr/>
        </p:nvSpPr>
        <p:spPr>
          <a:xfrm>
            <a:off x="5717305" y="20193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4" name="CustomShape 45"/>
          <p:cNvSpPr/>
          <p:nvPr/>
        </p:nvSpPr>
        <p:spPr>
          <a:xfrm rot="16200000">
            <a:off x="4706212" y="55801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5" name="CustomShape 45"/>
          <p:cNvSpPr/>
          <p:nvPr/>
        </p:nvSpPr>
        <p:spPr>
          <a:xfrm rot="5400000" flipH="1">
            <a:off x="6687154" y="55801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6" name="CustomShape 45"/>
          <p:cNvSpPr/>
          <p:nvPr/>
        </p:nvSpPr>
        <p:spPr>
          <a:xfrm>
            <a:off x="5717305" y="56007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8" name="CustomShape 45"/>
          <p:cNvSpPr/>
          <p:nvPr/>
        </p:nvSpPr>
        <p:spPr>
          <a:xfrm rot="5400000" flipH="1">
            <a:off x="6687154" y="41323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9" name="CustomShape 45"/>
          <p:cNvSpPr/>
          <p:nvPr/>
        </p:nvSpPr>
        <p:spPr>
          <a:xfrm>
            <a:off x="5717305" y="41529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grpSp>
        <p:nvGrpSpPr>
          <p:cNvPr id="15" name="Group 129"/>
          <p:cNvGrpSpPr/>
          <p:nvPr/>
        </p:nvGrpSpPr>
        <p:grpSpPr>
          <a:xfrm>
            <a:off x="3052289" y="2971800"/>
            <a:ext cx="6081353" cy="762000"/>
            <a:chOff x="1029855" y="2971800"/>
            <a:chExt cx="6082145" cy="762000"/>
          </a:xfrm>
        </p:grpSpPr>
        <p:sp>
          <p:nvSpPr>
            <p:cNvPr id="340" name="CustomShape 45"/>
            <p:cNvSpPr/>
            <p:nvPr/>
          </p:nvSpPr>
          <p:spPr>
            <a:xfrm>
              <a:off x="3048000" y="2971800"/>
              <a:ext cx="2032000" cy="762000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 w="9360">
              <a:solidFill>
                <a:schemeClr val="bg1">
                  <a:lumMod val="65000"/>
                </a:schemeClr>
              </a:solidFill>
              <a:round/>
            </a:ln>
          </p:spPr>
          <p:txBody>
            <a:bodyPr lIns="90000" tIns="45000" rIns="90000" bIns="45000" anchor="ctr"/>
            <a:lstStyle/>
            <a:p>
              <a:pPr algn="ctr" defTabSz="1217249"/>
              <a:r>
                <a:rPr lang="en-IN" sz="1400" b="1" dirty="0">
                  <a:solidFill>
                    <a:srgbClr val="000000"/>
                  </a:solidFill>
                </a:rPr>
                <a:t>ADDRESS TRANSITION DETECTOR</a:t>
              </a:r>
              <a:endParaRPr sz="1400" b="1" dirty="0">
                <a:solidFill>
                  <a:prstClr val="black"/>
                </a:solidFill>
              </a:endParaRPr>
            </a:p>
          </p:txBody>
        </p:sp>
        <p:sp>
          <p:nvSpPr>
            <p:cNvPr id="341" name="CustomShape 45"/>
            <p:cNvSpPr/>
            <p:nvPr/>
          </p:nvSpPr>
          <p:spPr>
            <a:xfrm>
              <a:off x="5080000" y="2971800"/>
              <a:ext cx="2032000" cy="762000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 w="9360">
              <a:solidFill>
                <a:schemeClr val="bg1">
                  <a:lumMod val="65000"/>
                </a:schemeClr>
              </a:solidFill>
              <a:round/>
            </a:ln>
          </p:spPr>
          <p:txBody>
            <a:bodyPr lIns="90000" tIns="45000" rIns="90000" bIns="45000" anchor="ctr"/>
            <a:lstStyle/>
            <a:p>
              <a:pPr algn="ctr" defTabSz="1217249"/>
              <a:r>
                <a:rPr lang="en-IN" sz="1400" b="1" dirty="0">
                  <a:solidFill>
                    <a:srgbClr val="000000"/>
                  </a:solidFill>
                </a:rPr>
                <a:t>BLOCK DECODER</a:t>
              </a:r>
              <a:endParaRPr sz="1400" b="1">
                <a:solidFill>
                  <a:prstClr val="black"/>
                </a:solidFill>
              </a:endParaRPr>
            </a:p>
          </p:txBody>
        </p:sp>
        <p:sp>
          <p:nvSpPr>
            <p:cNvPr id="342" name="CustomShape 45"/>
            <p:cNvSpPr/>
            <p:nvPr/>
          </p:nvSpPr>
          <p:spPr>
            <a:xfrm>
              <a:off x="1029855" y="2971800"/>
              <a:ext cx="2032000" cy="762000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 w="9360">
              <a:solidFill>
                <a:schemeClr val="bg1">
                  <a:lumMod val="65000"/>
                </a:schemeClr>
              </a:solidFill>
              <a:round/>
            </a:ln>
          </p:spPr>
          <p:txBody>
            <a:bodyPr lIns="90000" tIns="45000" rIns="90000" bIns="45000" anchor="ctr"/>
            <a:lstStyle/>
            <a:p>
              <a:pPr algn="ctr" defTabSz="1217249"/>
              <a:r>
                <a:rPr lang="en-IN" sz="1400" b="1" dirty="0">
                  <a:solidFill>
                    <a:srgbClr val="000000"/>
                  </a:solidFill>
                </a:rPr>
                <a:t>TIMING AND CONTROL CIRCUIT</a:t>
              </a:r>
              <a:endParaRPr sz="14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126" name="CustomShape 45"/>
          <p:cNvSpPr/>
          <p:nvPr/>
        </p:nvSpPr>
        <p:spPr>
          <a:xfrm rot="16200000">
            <a:off x="1302029" y="1357771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>
              <a:solidFill>
                <a:prstClr val="black"/>
              </a:solidFill>
            </a:endParaRPr>
          </a:p>
        </p:txBody>
      </p:sp>
      <p:sp>
        <p:nvSpPr>
          <p:cNvPr id="127" name="CustomShape 45"/>
          <p:cNvSpPr/>
          <p:nvPr/>
        </p:nvSpPr>
        <p:spPr>
          <a:xfrm rot="16200000">
            <a:off x="1302029" y="4959952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128" name="CustomShape 45"/>
          <p:cNvSpPr/>
          <p:nvPr/>
        </p:nvSpPr>
        <p:spPr>
          <a:xfrm rot="5400000" flipH="1">
            <a:off x="8851773" y="1385480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129" name="CustomShape 45"/>
          <p:cNvSpPr/>
          <p:nvPr/>
        </p:nvSpPr>
        <p:spPr>
          <a:xfrm rot="5400000" flipH="1">
            <a:off x="8865625" y="4959953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130" name="CustomShape 45"/>
          <p:cNvSpPr/>
          <p:nvPr/>
        </p:nvSpPr>
        <p:spPr>
          <a:xfrm rot="16200000">
            <a:off x="4688903" y="4115394"/>
            <a:ext cx="792087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135" name="Up-Down Arrow 134"/>
          <p:cNvSpPr/>
          <p:nvPr/>
        </p:nvSpPr>
        <p:spPr>
          <a:xfrm>
            <a:off x="2135282" y="365128"/>
            <a:ext cx="359993" cy="6016200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9" name="Left-Right Arrow 138"/>
          <p:cNvSpPr/>
          <p:nvPr/>
        </p:nvSpPr>
        <p:spPr>
          <a:xfrm>
            <a:off x="4655234" y="692696"/>
            <a:ext cx="2807946" cy="288032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0" name="Left-Right Arrow 139"/>
          <p:cNvSpPr/>
          <p:nvPr/>
        </p:nvSpPr>
        <p:spPr>
          <a:xfrm>
            <a:off x="4655234" y="2132856"/>
            <a:ext cx="2807946" cy="288032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1" name="Left-Right Arrow 140"/>
          <p:cNvSpPr/>
          <p:nvPr/>
        </p:nvSpPr>
        <p:spPr>
          <a:xfrm>
            <a:off x="4655234" y="4293096"/>
            <a:ext cx="2807946" cy="288032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2" name="Left-Right Arrow 141"/>
          <p:cNvSpPr/>
          <p:nvPr/>
        </p:nvSpPr>
        <p:spPr>
          <a:xfrm>
            <a:off x="4655234" y="5733256"/>
            <a:ext cx="2807946" cy="288032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4" name="Left-Right Arrow 143"/>
          <p:cNvSpPr/>
          <p:nvPr/>
        </p:nvSpPr>
        <p:spPr>
          <a:xfrm>
            <a:off x="2424720" y="1412776"/>
            <a:ext cx="7342895" cy="288032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5" name="Left-Right Arrow 144"/>
          <p:cNvSpPr/>
          <p:nvPr/>
        </p:nvSpPr>
        <p:spPr>
          <a:xfrm>
            <a:off x="2424720" y="5013176"/>
            <a:ext cx="7342895" cy="288032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6" name="Up-Down Arrow 145"/>
          <p:cNvSpPr/>
          <p:nvPr/>
        </p:nvSpPr>
        <p:spPr>
          <a:xfrm>
            <a:off x="6023208" y="908720"/>
            <a:ext cx="215996" cy="576064"/>
          </a:xfrm>
          <a:prstGeom prst="up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7" name="Up-Down Arrow 146"/>
          <p:cNvSpPr/>
          <p:nvPr/>
        </p:nvSpPr>
        <p:spPr>
          <a:xfrm>
            <a:off x="6023208" y="1628800"/>
            <a:ext cx="215996" cy="576064"/>
          </a:xfrm>
          <a:prstGeom prst="up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8" name="Up-Down Arrow 147"/>
          <p:cNvSpPr/>
          <p:nvPr/>
        </p:nvSpPr>
        <p:spPr>
          <a:xfrm>
            <a:off x="5951209" y="4509120"/>
            <a:ext cx="215996" cy="576064"/>
          </a:xfrm>
          <a:prstGeom prst="up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9" name="Up-Down Arrow 148"/>
          <p:cNvSpPr/>
          <p:nvPr/>
        </p:nvSpPr>
        <p:spPr>
          <a:xfrm>
            <a:off x="5951209" y="5229200"/>
            <a:ext cx="215996" cy="576064"/>
          </a:xfrm>
          <a:prstGeom prst="up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64" name="Straight Arrow Connector 163"/>
          <p:cNvCxnSpPr/>
          <p:nvPr/>
        </p:nvCxnSpPr>
        <p:spPr>
          <a:xfrm>
            <a:off x="1199301" y="2420888"/>
            <a:ext cx="1007981" cy="0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/>
          <p:cNvCxnSpPr/>
          <p:nvPr/>
        </p:nvCxnSpPr>
        <p:spPr>
          <a:xfrm>
            <a:off x="1199301" y="3933056"/>
            <a:ext cx="1007981" cy="0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1199301" y="4293096"/>
            <a:ext cx="1007981" cy="0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/>
          <p:cNvCxnSpPr/>
          <p:nvPr/>
        </p:nvCxnSpPr>
        <p:spPr>
          <a:xfrm>
            <a:off x="1199301" y="2780928"/>
            <a:ext cx="1007981" cy="0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/>
          <p:nvPr/>
        </p:nvCxnSpPr>
        <p:spPr>
          <a:xfrm flipH="1">
            <a:off x="9983132" y="2420888"/>
            <a:ext cx="1143595" cy="8384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flipH="1">
            <a:off x="9983132" y="2780928"/>
            <a:ext cx="863984" cy="8384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/>
          <p:nvPr/>
        </p:nvCxnSpPr>
        <p:spPr>
          <a:xfrm flipH="1">
            <a:off x="9983132" y="3933056"/>
            <a:ext cx="863984" cy="8384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Arrow Connector 195"/>
          <p:cNvCxnSpPr/>
          <p:nvPr/>
        </p:nvCxnSpPr>
        <p:spPr>
          <a:xfrm flipH="1">
            <a:off x="9983132" y="4365104"/>
            <a:ext cx="935982" cy="0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Slide Number Placeholder 14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24</a:t>
            </a:fld>
            <a:endParaRPr lang="en-IN" dirty="0"/>
          </a:p>
        </p:txBody>
      </p:sp>
      <p:sp>
        <p:nvSpPr>
          <p:cNvPr id="151" name="Footer Placeholder 150"/>
          <p:cNvSpPr>
            <a:spLocks noGrp="1"/>
          </p:cNvSpPr>
          <p:nvPr>
            <p:ph type="ftr" sz="quarter" idx="11"/>
          </p:nvPr>
        </p:nvSpPr>
        <p:spPr>
          <a:xfrm>
            <a:off x="7095338" y="5"/>
            <a:ext cx="4860171" cy="365125"/>
          </a:xfrm>
        </p:spPr>
        <p:txBody>
          <a:bodyPr/>
          <a:lstStyle/>
          <a:p>
            <a:pPr algn="r"/>
            <a:r>
              <a:rPr lang="en-IN" sz="1400" b="1" dirty="0" smtClean="0">
                <a:latin typeface="Times New Roman" pitchFamily="18" charset="0"/>
                <a:cs typeface="Times New Roman" pitchFamily="18" charset="0"/>
              </a:rPr>
              <a:t>Architecture and Floor Planning: </a:t>
            </a:r>
            <a:r>
              <a:rPr lang="en-IN" sz="1400" b="1" dirty="0" err="1" smtClean="0">
                <a:latin typeface="Times New Roman" pitchFamily="18" charset="0"/>
                <a:cs typeface="Times New Roman" pitchFamily="18" charset="0"/>
              </a:rPr>
              <a:t>DataSignal</a:t>
            </a:r>
            <a:r>
              <a:rPr lang="en-IN" sz="1400" b="1" dirty="0" smtClean="0">
                <a:latin typeface="Times New Roman" pitchFamily="18" charset="0"/>
                <a:cs typeface="Times New Roman" pitchFamily="18" charset="0"/>
              </a:rPr>
              <a:t> Routing</a:t>
            </a:r>
          </a:p>
        </p:txBody>
      </p:sp>
      <p:sp>
        <p:nvSpPr>
          <p:cNvPr id="152" name="Up-Down Arrow 151"/>
          <p:cNvSpPr/>
          <p:nvPr/>
        </p:nvSpPr>
        <p:spPr>
          <a:xfrm>
            <a:off x="9695654" y="404664"/>
            <a:ext cx="359993" cy="5976664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4133025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71424" y="228600"/>
            <a:ext cx="9447571" cy="6248400"/>
          </a:xfrm>
          <a:prstGeom prst="rect">
            <a:avLst/>
          </a:prstGeom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21725" tIns="60862" rIns="121725" bIns="60862" rtlCol="0" anchor="ctr"/>
          <a:lstStyle/>
          <a:p>
            <a:pPr algn="ctr" defTabSz="1217249"/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469744" y="381004"/>
            <a:ext cx="496120" cy="5926915"/>
          </a:xfrm>
          <a:prstGeom prst="roundRect">
            <a:avLst/>
          </a:prstGeom>
          <a:solidFill>
            <a:schemeClr val="accent2">
              <a:lumMod val="60000"/>
              <a:lumOff val="40000"/>
              <a:alpha val="54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25" tIns="60862" rIns="121725" bIns="60862" rtlCol="0" anchor="ctr"/>
          <a:lstStyle/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I</a:t>
            </a: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/O</a:t>
            </a:r>
          </a:p>
          <a:p>
            <a:pPr algn="ctr" defTabSz="1217249"/>
            <a:endParaRPr lang="en-US" sz="3200" i="1" dirty="0">
              <a:solidFill>
                <a:prstClr val="black"/>
              </a:solidFill>
            </a:endParaRP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BUFFERS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0194395" y="381004"/>
            <a:ext cx="496120" cy="5926915"/>
          </a:xfrm>
          <a:prstGeom prst="roundRect">
            <a:avLst/>
          </a:prstGeom>
          <a:solidFill>
            <a:schemeClr val="accent2">
              <a:lumMod val="60000"/>
              <a:lumOff val="40000"/>
              <a:alpha val="54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25" tIns="60862" rIns="121725" bIns="60862" rtlCol="0" anchor="ctr"/>
          <a:lstStyle/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I</a:t>
            </a: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/O</a:t>
            </a:r>
          </a:p>
          <a:p>
            <a:pPr algn="ctr" defTabSz="1217249"/>
            <a:endParaRPr lang="en-US" sz="3200" i="1" dirty="0">
              <a:solidFill>
                <a:prstClr val="black"/>
              </a:solidFill>
            </a:endParaRPr>
          </a:p>
          <a:p>
            <a:pPr algn="ctr" defTabSz="1217249"/>
            <a:r>
              <a:rPr lang="en-US" sz="3200" i="1" dirty="0">
                <a:solidFill>
                  <a:prstClr val="black"/>
                </a:solidFill>
              </a:rPr>
              <a:t>BUFFERS</a:t>
            </a:r>
          </a:p>
        </p:txBody>
      </p:sp>
      <p:sp>
        <p:nvSpPr>
          <p:cNvPr id="1035" name="Rectangle 11"/>
          <p:cNvSpPr>
            <a:spLocks noChangeArrowheads="1"/>
          </p:cNvSpPr>
          <p:nvPr/>
        </p:nvSpPr>
        <p:spPr bwMode="auto">
          <a:xfrm>
            <a:off x="-243648" y="-2231"/>
            <a:ext cx="18470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1217249"/>
            <a:endParaRPr lang="en-US" sz="2400">
              <a:solidFill>
                <a:prstClr val="black"/>
              </a:solidFill>
            </a:endParaRPr>
          </a:p>
        </p:txBody>
      </p:sp>
      <p:grpSp>
        <p:nvGrpSpPr>
          <p:cNvPr id="2" name="Group 200"/>
          <p:cNvGrpSpPr/>
          <p:nvPr/>
        </p:nvGrpSpPr>
        <p:grpSpPr>
          <a:xfrm>
            <a:off x="442061" y="152400"/>
            <a:ext cx="914281" cy="6115110"/>
            <a:chOff x="670719" y="152400"/>
            <a:chExt cx="914400" cy="6115110"/>
          </a:xfrm>
        </p:grpSpPr>
        <p:cxnSp>
          <p:nvCxnSpPr>
            <p:cNvPr id="124" name="Straight Arrow Connector 123"/>
            <p:cNvCxnSpPr/>
            <p:nvPr/>
          </p:nvCxnSpPr>
          <p:spPr>
            <a:xfrm>
              <a:off x="670719" y="51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/>
            <p:cNvSpPr txBox="1"/>
            <p:nvPr/>
          </p:nvSpPr>
          <p:spPr>
            <a:xfrm>
              <a:off x="823119" y="152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0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57" name="Straight Arrow Connector 156"/>
            <p:cNvCxnSpPr/>
            <p:nvPr/>
          </p:nvCxnSpPr>
          <p:spPr>
            <a:xfrm>
              <a:off x="670719" y="89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8" name="TextBox 157"/>
            <p:cNvSpPr txBox="1"/>
            <p:nvPr/>
          </p:nvSpPr>
          <p:spPr>
            <a:xfrm>
              <a:off x="823119" y="533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59" name="Straight Arrow Connector 158"/>
            <p:cNvCxnSpPr/>
            <p:nvPr/>
          </p:nvCxnSpPr>
          <p:spPr>
            <a:xfrm>
              <a:off x="670719" y="127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0" name="TextBox 159"/>
            <p:cNvSpPr txBox="1"/>
            <p:nvPr/>
          </p:nvSpPr>
          <p:spPr>
            <a:xfrm>
              <a:off x="823119" y="91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2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1" name="Straight Arrow Connector 160"/>
            <p:cNvCxnSpPr/>
            <p:nvPr/>
          </p:nvCxnSpPr>
          <p:spPr>
            <a:xfrm>
              <a:off x="670719" y="165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TextBox 161"/>
            <p:cNvSpPr txBox="1"/>
            <p:nvPr/>
          </p:nvSpPr>
          <p:spPr>
            <a:xfrm>
              <a:off x="823119" y="129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3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3" name="Straight Arrow Connector 162"/>
            <p:cNvCxnSpPr/>
            <p:nvPr/>
          </p:nvCxnSpPr>
          <p:spPr>
            <a:xfrm>
              <a:off x="670719" y="203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>
              <a:off x="670719" y="241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TextBox 165"/>
            <p:cNvSpPr txBox="1"/>
            <p:nvPr/>
          </p:nvSpPr>
          <p:spPr>
            <a:xfrm>
              <a:off x="680998" y="2057400"/>
              <a:ext cx="7517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0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7" name="Straight Arrow Connector 166"/>
            <p:cNvCxnSpPr/>
            <p:nvPr/>
          </p:nvCxnSpPr>
          <p:spPr>
            <a:xfrm>
              <a:off x="670719" y="2799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/>
            <p:cNvSpPr txBox="1"/>
            <p:nvPr/>
          </p:nvSpPr>
          <p:spPr>
            <a:xfrm>
              <a:off x="680998" y="2438400"/>
              <a:ext cx="7517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69" name="Straight Arrow Connector 168"/>
            <p:cNvCxnSpPr/>
            <p:nvPr/>
          </p:nvCxnSpPr>
          <p:spPr>
            <a:xfrm>
              <a:off x="670719" y="3180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TextBox 169"/>
            <p:cNvSpPr txBox="1"/>
            <p:nvPr/>
          </p:nvSpPr>
          <p:spPr>
            <a:xfrm>
              <a:off x="823119" y="2819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CC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1" name="Straight Arrow Connector 170"/>
            <p:cNvCxnSpPr/>
            <p:nvPr/>
          </p:nvCxnSpPr>
          <p:spPr>
            <a:xfrm>
              <a:off x="670719" y="3561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TextBox 171"/>
            <p:cNvSpPr txBox="1"/>
            <p:nvPr/>
          </p:nvSpPr>
          <p:spPr>
            <a:xfrm>
              <a:off x="823119" y="3200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SS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3" name="Straight Arrow Connector 172"/>
            <p:cNvCxnSpPr/>
            <p:nvPr/>
          </p:nvCxnSpPr>
          <p:spPr>
            <a:xfrm>
              <a:off x="670719" y="3942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TextBox 173"/>
            <p:cNvSpPr txBox="1"/>
            <p:nvPr/>
          </p:nvSpPr>
          <p:spPr>
            <a:xfrm>
              <a:off x="680998" y="3581400"/>
              <a:ext cx="7517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2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5" name="Straight Arrow Connector 174"/>
            <p:cNvCxnSpPr/>
            <p:nvPr/>
          </p:nvCxnSpPr>
          <p:spPr>
            <a:xfrm>
              <a:off x="670719" y="432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TextBox 175"/>
            <p:cNvSpPr txBox="1"/>
            <p:nvPr/>
          </p:nvSpPr>
          <p:spPr>
            <a:xfrm>
              <a:off x="680998" y="3962400"/>
              <a:ext cx="7517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3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77" name="Straight Arrow Connector 176"/>
            <p:cNvCxnSpPr/>
            <p:nvPr/>
          </p:nvCxnSpPr>
          <p:spPr>
            <a:xfrm>
              <a:off x="670719" y="470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/>
            <p:cNvCxnSpPr/>
            <p:nvPr/>
          </p:nvCxnSpPr>
          <p:spPr>
            <a:xfrm>
              <a:off x="670719" y="508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TextBox 179"/>
            <p:cNvSpPr txBox="1"/>
            <p:nvPr/>
          </p:nvSpPr>
          <p:spPr>
            <a:xfrm>
              <a:off x="823119" y="472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4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81" name="Straight Arrow Connector 180"/>
            <p:cNvCxnSpPr/>
            <p:nvPr/>
          </p:nvCxnSpPr>
          <p:spPr>
            <a:xfrm>
              <a:off x="670719" y="546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TextBox 181"/>
            <p:cNvSpPr txBox="1"/>
            <p:nvPr/>
          </p:nvSpPr>
          <p:spPr>
            <a:xfrm>
              <a:off x="823119" y="510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5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83" name="Straight Arrow Connector 182"/>
            <p:cNvCxnSpPr/>
            <p:nvPr/>
          </p:nvCxnSpPr>
          <p:spPr>
            <a:xfrm>
              <a:off x="670719" y="584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183"/>
            <p:cNvSpPr txBox="1"/>
            <p:nvPr/>
          </p:nvSpPr>
          <p:spPr>
            <a:xfrm>
              <a:off x="823119" y="5486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6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185" name="Straight Arrow Connector 184"/>
            <p:cNvCxnSpPr/>
            <p:nvPr/>
          </p:nvCxnSpPr>
          <p:spPr>
            <a:xfrm>
              <a:off x="670719" y="622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TextBox 185"/>
            <p:cNvSpPr txBox="1"/>
            <p:nvPr/>
          </p:nvSpPr>
          <p:spPr>
            <a:xfrm>
              <a:off x="823119" y="5867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7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pic>
          <p:nvPicPr>
            <p:cNvPr id="1034" name="Picture 10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899319" y="1800225"/>
              <a:ext cx="257175" cy="257175"/>
            </a:xfrm>
            <a:prstGeom prst="rect">
              <a:avLst/>
            </a:prstGeom>
            <a:noFill/>
          </p:spPr>
        </p:pic>
        <p:pic>
          <p:nvPicPr>
            <p:cNvPr id="1037" name="Picture 13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899319" y="4467225"/>
              <a:ext cx="352425" cy="257175"/>
            </a:xfrm>
            <a:prstGeom prst="rect">
              <a:avLst/>
            </a:prstGeom>
            <a:noFill/>
          </p:spPr>
        </p:pic>
      </p:grpSp>
      <p:sp>
        <p:nvSpPr>
          <p:cNvPr id="1041" name="Rectangle 17"/>
          <p:cNvSpPr>
            <a:spLocks noChangeArrowheads="1"/>
          </p:cNvSpPr>
          <p:nvPr/>
        </p:nvSpPr>
        <p:spPr bwMode="auto">
          <a:xfrm>
            <a:off x="-243648" y="-2231"/>
            <a:ext cx="18470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1217249"/>
            <a:endParaRPr lang="en-US" sz="2400">
              <a:solidFill>
                <a:prstClr val="black"/>
              </a:solidFill>
            </a:endParaRPr>
          </a:p>
        </p:txBody>
      </p:sp>
      <p:grpSp>
        <p:nvGrpSpPr>
          <p:cNvPr id="3" name="Group 238"/>
          <p:cNvGrpSpPr/>
          <p:nvPr/>
        </p:nvGrpSpPr>
        <p:grpSpPr>
          <a:xfrm>
            <a:off x="10803912" y="152400"/>
            <a:ext cx="1077018" cy="6115110"/>
            <a:chOff x="10790238" y="152400"/>
            <a:chExt cx="1077158" cy="6115110"/>
          </a:xfrm>
        </p:grpSpPr>
        <p:cxnSp>
          <p:nvCxnSpPr>
            <p:cNvPr id="203" name="Straight Arrow Connector 202"/>
            <p:cNvCxnSpPr/>
            <p:nvPr/>
          </p:nvCxnSpPr>
          <p:spPr>
            <a:xfrm flipH="1">
              <a:off x="10790238" y="51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TextBox 203"/>
            <p:cNvSpPr txBox="1"/>
            <p:nvPr/>
          </p:nvSpPr>
          <p:spPr>
            <a:xfrm flipH="1">
              <a:off x="11095038" y="152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16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05" name="Straight Arrow Connector 204"/>
            <p:cNvCxnSpPr/>
            <p:nvPr/>
          </p:nvCxnSpPr>
          <p:spPr>
            <a:xfrm flipH="1">
              <a:off x="10790238" y="89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TextBox 205"/>
            <p:cNvSpPr txBox="1"/>
            <p:nvPr/>
          </p:nvSpPr>
          <p:spPr>
            <a:xfrm flipH="1">
              <a:off x="11095038" y="533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15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07" name="Straight Arrow Connector 206"/>
            <p:cNvCxnSpPr/>
            <p:nvPr/>
          </p:nvCxnSpPr>
          <p:spPr>
            <a:xfrm flipH="1">
              <a:off x="10790238" y="127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/>
            <p:cNvSpPr txBox="1"/>
            <p:nvPr/>
          </p:nvSpPr>
          <p:spPr>
            <a:xfrm flipH="1">
              <a:off x="11095038" y="91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14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09" name="Straight Arrow Connector 208"/>
            <p:cNvCxnSpPr/>
            <p:nvPr/>
          </p:nvCxnSpPr>
          <p:spPr>
            <a:xfrm flipH="1">
              <a:off x="10790238" y="165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TextBox 209"/>
            <p:cNvSpPr txBox="1"/>
            <p:nvPr/>
          </p:nvSpPr>
          <p:spPr>
            <a:xfrm flipH="1">
              <a:off x="11095038" y="129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13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1" name="Straight Arrow Connector 210"/>
            <p:cNvCxnSpPr/>
            <p:nvPr/>
          </p:nvCxnSpPr>
          <p:spPr>
            <a:xfrm flipH="1">
              <a:off x="10790238" y="203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 flipH="1">
              <a:off x="10790238" y="241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TextBox 212"/>
            <p:cNvSpPr txBox="1"/>
            <p:nvPr/>
          </p:nvSpPr>
          <p:spPr>
            <a:xfrm flipH="1">
              <a:off x="11095037" y="2057400"/>
              <a:ext cx="7723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7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4" name="Straight Arrow Connector 213"/>
            <p:cNvCxnSpPr/>
            <p:nvPr/>
          </p:nvCxnSpPr>
          <p:spPr>
            <a:xfrm flipH="1">
              <a:off x="10790238" y="2799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TextBox 214"/>
            <p:cNvSpPr txBox="1"/>
            <p:nvPr/>
          </p:nvSpPr>
          <p:spPr>
            <a:xfrm flipH="1">
              <a:off x="11095037" y="2438400"/>
              <a:ext cx="7723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6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6" name="Straight Arrow Connector 215"/>
            <p:cNvCxnSpPr/>
            <p:nvPr/>
          </p:nvCxnSpPr>
          <p:spPr>
            <a:xfrm flipH="1">
              <a:off x="10790238" y="3180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7" name="TextBox 216"/>
            <p:cNvSpPr txBox="1"/>
            <p:nvPr/>
          </p:nvSpPr>
          <p:spPr>
            <a:xfrm flipH="1">
              <a:off x="11095038" y="2819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SS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18" name="Straight Arrow Connector 217"/>
            <p:cNvCxnSpPr/>
            <p:nvPr/>
          </p:nvCxnSpPr>
          <p:spPr>
            <a:xfrm flipH="1">
              <a:off x="10790238" y="3561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9" name="TextBox 218"/>
            <p:cNvSpPr txBox="1"/>
            <p:nvPr/>
          </p:nvSpPr>
          <p:spPr>
            <a:xfrm flipH="1">
              <a:off x="11095038" y="3200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V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CC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0" name="Straight Arrow Connector 219"/>
            <p:cNvCxnSpPr/>
            <p:nvPr/>
          </p:nvCxnSpPr>
          <p:spPr>
            <a:xfrm flipH="1">
              <a:off x="10790238" y="3942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1" name="TextBox 220"/>
            <p:cNvSpPr txBox="1"/>
            <p:nvPr/>
          </p:nvSpPr>
          <p:spPr>
            <a:xfrm flipH="1">
              <a:off x="11095037" y="3581400"/>
              <a:ext cx="7009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5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2" name="Straight Arrow Connector 221"/>
            <p:cNvCxnSpPr/>
            <p:nvPr/>
          </p:nvCxnSpPr>
          <p:spPr>
            <a:xfrm flipH="1">
              <a:off x="10790238" y="4323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TextBox 222"/>
            <p:cNvSpPr txBox="1"/>
            <p:nvPr/>
          </p:nvSpPr>
          <p:spPr>
            <a:xfrm flipH="1">
              <a:off x="11095037" y="3962400"/>
              <a:ext cx="7009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I/O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4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4" name="Straight Arrow Connector 223"/>
            <p:cNvCxnSpPr/>
            <p:nvPr/>
          </p:nvCxnSpPr>
          <p:spPr>
            <a:xfrm flipH="1">
              <a:off x="10790238" y="4704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Arrow Connector 224"/>
            <p:cNvCxnSpPr/>
            <p:nvPr/>
          </p:nvCxnSpPr>
          <p:spPr>
            <a:xfrm flipH="1">
              <a:off x="10790238" y="5085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6" name="TextBox 225"/>
            <p:cNvSpPr txBox="1"/>
            <p:nvPr/>
          </p:nvSpPr>
          <p:spPr>
            <a:xfrm flipH="1">
              <a:off x="11095038" y="4724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11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7" name="Straight Arrow Connector 226"/>
            <p:cNvCxnSpPr/>
            <p:nvPr/>
          </p:nvCxnSpPr>
          <p:spPr>
            <a:xfrm flipH="1">
              <a:off x="10790238" y="5466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TextBox 227"/>
            <p:cNvSpPr txBox="1"/>
            <p:nvPr/>
          </p:nvSpPr>
          <p:spPr>
            <a:xfrm flipH="1">
              <a:off x="11095038" y="5105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10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29" name="Straight Arrow Connector 228"/>
            <p:cNvCxnSpPr/>
            <p:nvPr/>
          </p:nvCxnSpPr>
          <p:spPr>
            <a:xfrm flipH="1">
              <a:off x="10790238" y="5847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TextBox 229"/>
            <p:cNvSpPr txBox="1"/>
            <p:nvPr/>
          </p:nvSpPr>
          <p:spPr>
            <a:xfrm flipH="1">
              <a:off x="11095038" y="5486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9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cxnSp>
          <p:nvCxnSpPr>
            <p:cNvPr id="231" name="Straight Arrow Connector 230"/>
            <p:cNvCxnSpPr/>
            <p:nvPr/>
          </p:nvCxnSpPr>
          <p:spPr>
            <a:xfrm flipH="1">
              <a:off x="10790238" y="6228080"/>
              <a:ext cx="914400" cy="0"/>
            </a:xfrm>
            <a:prstGeom prst="straightConnector1">
              <a:avLst/>
            </a:prstGeom>
            <a:ln w="25400" cap="sq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TextBox 231"/>
            <p:cNvSpPr txBox="1"/>
            <p:nvPr/>
          </p:nvSpPr>
          <p:spPr>
            <a:xfrm flipH="1">
              <a:off x="11095038" y="5867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8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sp>
          <p:nvSpPr>
            <p:cNvPr id="235" name="TextBox 234"/>
            <p:cNvSpPr txBox="1"/>
            <p:nvPr/>
          </p:nvSpPr>
          <p:spPr>
            <a:xfrm flipH="1">
              <a:off x="11095038" y="4343400"/>
              <a:ext cx="609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249"/>
              <a:r>
                <a:rPr lang="en-US" sz="2000" i="1" dirty="0">
                  <a:solidFill>
                    <a:prstClr val="black"/>
                  </a:solidFill>
                </a:rPr>
                <a:t>A</a:t>
              </a:r>
              <a:r>
                <a:rPr lang="en-US" sz="2000" i="1" baseline="-25000" dirty="0">
                  <a:solidFill>
                    <a:prstClr val="black"/>
                  </a:solidFill>
                </a:rPr>
                <a:t>12</a:t>
              </a:r>
              <a:endParaRPr lang="en-US" sz="2000" i="1" dirty="0">
                <a:solidFill>
                  <a:prstClr val="black"/>
                </a:solidFill>
              </a:endParaRPr>
            </a:p>
          </p:txBody>
        </p:sp>
        <p:pic>
          <p:nvPicPr>
            <p:cNvPr id="1040" name="Picture 16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190288" y="1800225"/>
              <a:ext cx="285750" cy="257175"/>
            </a:xfrm>
            <a:prstGeom prst="rect">
              <a:avLst/>
            </a:prstGeom>
            <a:noFill/>
          </p:spPr>
        </p:pic>
      </p:grpSp>
      <p:grpSp>
        <p:nvGrpSpPr>
          <p:cNvPr id="7" name="Group 242"/>
          <p:cNvGrpSpPr/>
          <p:nvPr/>
        </p:nvGrpSpPr>
        <p:grpSpPr>
          <a:xfrm>
            <a:off x="2590463" y="457200"/>
            <a:ext cx="1980942" cy="762000"/>
            <a:chOff x="2347119" y="685800"/>
            <a:chExt cx="2298192" cy="1143000"/>
          </a:xfrm>
        </p:grpSpPr>
        <p:sp>
          <p:nvSpPr>
            <p:cNvPr id="240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chemeClr val="accent6">
                    <a:lumMod val="60000"/>
                    <a:lumOff val="40000"/>
                  </a:schemeClr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41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42" name="CustomShape 39"/>
            <p:cNvSpPr/>
            <p:nvPr/>
          </p:nvSpPr>
          <p:spPr>
            <a:xfrm rot="16200000">
              <a:off x="3839115" y="1022604"/>
              <a:ext cx="1143000" cy="4693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" name="Group 243"/>
          <p:cNvGrpSpPr/>
          <p:nvPr/>
        </p:nvGrpSpPr>
        <p:grpSpPr>
          <a:xfrm flipH="1">
            <a:off x="7542818" y="457200"/>
            <a:ext cx="1978630" cy="762000"/>
            <a:chOff x="2347119" y="685800"/>
            <a:chExt cx="2295510" cy="1143000"/>
          </a:xfrm>
        </p:grpSpPr>
        <p:sp>
          <p:nvSpPr>
            <p:cNvPr id="245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46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47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9" name="Group 247"/>
          <p:cNvGrpSpPr/>
          <p:nvPr/>
        </p:nvGrpSpPr>
        <p:grpSpPr>
          <a:xfrm>
            <a:off x="2590463" y="1905000"/>
            <a:ext cx="1978630" cy="762000"/>
            <a:chOff x="2347119" y="685800"/>
            <a:chExt cx="2295510" cy="1143000"/>
          </a:xfrm>
        </p:grpSpPr>
        <p:sp>
          <p:nvSpPr>
            <p:cNvPr id="249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50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51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0" name="Group 251"/>
          <p:cNvGrpSpPr/>
          <p:nvPr/>
        </p:nvGrpSpPr>
        <p:grpSpPr>
          <a:xfrm flipH="1">
            <a:off x="7542818" y="1905000"/>
            <a:ext cx="1978630" cy="762000"/>
            <a:chOff x="2347119" y="685800"/>
            <a:chExt cx="2295510" cy="1143000"/>
          </a:xfrm>
        </p:grpSpPr>
        <p:sp>
          <p:nvSpPr>
            <p:cNvPr id="253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254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255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307"/>
          <p:cNvGrpSpPr/>
          <p:nvPr/>
        </p:nvGrpSpPr>
        <p:grpSpPr>
          <a:xfrm>
            <a:off x="2590463" y="4038600"/>
            <a:ext cx="1980942" cy="762000"/>
            <a:chOff x="2347119" y="685800"/>
            <a:chExt cx="2298192" cy="1143000"/>
          </a:xfrm>
        </p:grpSpPr>
        <p:sp>
          <p:nvSpPr>
            <p:cNvPr id="309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10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11" name="CustomShape 39"/>
            <p:cNvSpPr/>
            <p:nvPr/>
          </p:nvSpPr>
          <p:spPr>
            <a:xfrm rot="16200000">
              <a:off x="3839115" y="1022604"/>
              <a:ext cx="1143000" cy="4693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Group 311"/>
          <p:cNvGrpSpPr/>
          <p:nvPr/>
        </p:nvGrpSpPr>
        <p:grpSpPr>
          <a:xfrm flipH="1">
            <a:off x="7542818" y="4038600"/>
            <a:ext cx="1978630" cy="762000"/>
            <a:chOff x="2347119" y="685800"/>
            <a:chExt cx="2295510" cy="1143000"/>
          </a:xfrm>
        </p:grpSpPr>
        <p:sp>
          <p:nvSpPr>
            <p:cNvPr id="313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14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15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315"/>
          <p:cNvGrpSpPr/>
          <p:nvPr/>
        </p:nvGrpSpPr>
        <p:grpSpPr>
          <a:xfrm>
            <a:off x="2592775" y="5486400"/>
            <a:ext cx="1978630" cy="762000"/>
            <a:chOff x="2347119" y="685800"/>
            <a:chExt cx="2295510" cy="1143000"/>
          </a:xfrm>
        </p:grpSpPr>
        <p:sp>
          <p:nvSpPr>
            <p:cNvPr id="317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18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19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Group 319"/>
          <p:cNvGrpSpPr/>
          <p:nvPr/>
        </p:nvGrpSpPr>
        <p:grpSpPr>
          <a:xfrm flipH="1">
            <a:off x="7542818" y="5486400"/>
            <a:ext cx="1978630" cy="762000"/>
            <a:chOff x="2347119" y="685800"/>
            <a:chExt cx="2295510" cy="1143000"/>
          </a:xfrm>
        </p:grpSpPr>
        <p:sp>
          <p:nvSpPr>
            <p:cNvPr id="321" name="CustomShape 35"/>
            <p:cNvSpPr/>
            <p:nvPr/>
          </p:nvSpPr>
          <p:spPr>
            <a:xfrm>
              <a:off x="2728119" y="685800"/>
              <a:ext cx="1447800" cy="1143000"/>
            </a:xfrm>
            <a:prstGeom prst="rect">
              <a:avLst/>
            </a:prstGeom>
            <a:gradFill>
              <a:gsLst>
                <a:gs pos="0">
                  <a:srgbClr val="FBEAC7"/>
                </a:gs>
                <a:gs pos="17999">
                  <a:srgbClr val="FEE7F2"/>
                </a:gs>
                <a:gs pos="36000">
                  <a:srgbClr val="FAC77D"/>
                </a:gs>
                <a:gs pos="61000">
                  <a:srgbClr val="FBA97D"/>
                </a:gs>
                <a:gs pos="82001">
                  <a:srgbClr val="FBD49C"/>
                </a:gs>
                <a:gs pos="100000">
                  <a:srgbClr val="FEE7F2"/>
                </a:gs>
              </a:gsLst>
              <a:lin ang="16200000" scaled="0"/>
            </a:gradFill>
            <a:ln/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16K × 8 bit</a:t>
              </a:r>
            </a:p>
            <a:p>
              <a:pPr algn="ctr" defTabSz="1217249"/>
              <a:r>
                <a:rPr lang="en-IN" sz="1600" dirty="0">
                  <a:solidFill>
                    <a:prstClr val="black"/>
                  </a:solidFill>
                </a:rPr>
                <a:t>SRAM Core</a:t>
              </a:r>
            </a:p>
          </p:txBody>
        </p:sp>
        <p:sp>
          <p:nvSpPr>
            <p:cNvPr id="322" name="CustomShape 39"/>
            <p:cNvSpPr/>
            <p:nvPr/>
          </p:nvSpPr>
          <p:spPr>
            <a:xfrm rot="16200000">
              <a:off x="1966119" y="1066800"/>
              <a:ext cx="1143000" cy="3810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900" dirty="0">
                  <a:solidFill>
                    <a:prstClr val="black"/>
                  </a:solidFill>
                </a:rPr>
                <a:t>PRECHARGE</a:t>
              </a:r>
              <a:endParaRPr sz="900" dirty="0">
                <a:solidFill>
                  <a:prstClr val="black"/>
                </a:solidFill>
              </a:endParaRPr>
            </a:p>
          </p:txBody>
        </p:sp>
        <p:sp>
          <p:nvSpPr>
            <p:cNvPr id="323" name="CustomShape 39"/>
            <p:cNvSpPr/>
            <p:nvPr/>
          </p:nvSpPr>
          <p:spPr>
            <a:xfrm rot="16200000">
              <a:off x="3837774" y="1023945"/>
              <a:ext cx="1143000" cy="4667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ctr"/>
            <a:lstStyle/>
            <a:p>
              <a:pPr algn="ctr" defTabSz="1217249"/>
              <a:r>
                <a:rPr lang="en-IN" sz="1000" dirty="0">
                  <a:solidFill>
                    <a:prstClr val="black"/>
                  </a:solidFill>
                </a:rPr>
                <a:t>SENSE AMPLIFIER</a:t>
              </a:r>
              <a:endParaRPr sz="1000">
                <a:solidFill>
                  <a:prstClr val="black"/>
                </a:solidFill>
              </a:endParaRPr>
            </a:p>
          </p:txBody>
        </p:sp>
      </p:grpSp>
      <p:sp>
        <p:nvSpPr>
          <p:cNvPr id="324" name="CustomShape 45"/>
          <p:cNvSpPr/>
          <p:nvPr/>
        </p:nvSpPr>
        <p:spPr>
          <a:xfrm>
            <a:off x="2590463" y="13716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325" name="CustomShape 45"/>
          <p:cNvSpPr/>
          <p:nvPr/>
        </p:nvSpPr>
        <p:spPr>
          <a:xfrm>
            <a:off x="7542818" y="13716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326" name="CustomShape 45"/>
          <p:cNvSpPr/>
          <p:nvPr/>
        </p:nvSpPr>
        <p:spPr>
          <a:xfrm>
            <a:off x="2590463" y="49530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327" name="CustomShape 45"/>
          <p:cNvSpPr/>
          <p:nvPr/>
        </p:nvSpPr>
        <p:spPr>
          <a:xfrm>
            <a:off x="7542818" y="4953000"/>
            <a:ext cx="1980942" cy="38100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>
              <a:solidFill>
                <a:prstClr val="black"/>
              </a:solidFill>
            </a:endParaRPr>
          </a:p>
        </p:txBody>
      </p:sp>
      <p:sp>
        <p:nvSpPr>
          <p:cNvPr id="328" name="CustomShape 45"/>
          <p:cNvSpPr/>
          <p:nvPr/>
        </p:nvSpPr>
        <p:spPr>
          <a:xfrm rot="16200000">
            <a:off x="4706212" y="5509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29" name="CustomShape 45"/>
          <p:cNvSpPr/>
          <p:nvPr/>
        </p:nvSpPr>
        <p:spPr>
          <a:xfrm rot="5400000" flipH="1">
            <a:off x="6687154" y="5509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0" name="CustomShape 45"/>
          <p:cNvSpPr/>
          <p:nvPr/>
        </p:nvSpPr>
        <p:spPr>
          <a:xfrm>
            <a:off x="5717305" y="5715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1" name="CustomShape 45"/>
          <p:cNvSpPr/>
          <p:nvPr/>
        </p:nvSpPr>
        <p:spPr>
          <a:xfrm rot="16200000">
            <a:off x="4706212" y="19987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2" name="CustomShape 45"/>
          <p:cNvSpPr/>
          <p:nvPr/>
        </p:nvSpPr>
        <p:spPr>
          <a:xfrm rot="5400000" flipH="1">
            <a:off x="6687154" y="19987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3" name="CustomShape 45"/>
          <p:cNvSpPr/>
          <p:nvPr/>
        </p:nvSpPr>
        <p:spPr>
          <a:xfrm>
            <a:off x="5717305" y="20193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4" name="CustomShape 45"/>
          <p:cNvSpPr/>
          <p:nvPr/>
        </p:nvSpPr>
        <p:spPr>
          <a:xfrm rot="16200000">
            <a:off x="4706212" y="55801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5" name="CustomShape 45"/>
          <p:cNvSpPr/>
          <p:nvPr/>
        </p:nvSpPr>
        <p:spPr>
          <a:xfrm rot="5400000" flipH="1">
            <a:off x="6687154" y="55801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6" name="CustomShape 45"/>
          <p:cNvSpPr/>
          <p:nvPr/>
        </p:nvSpPr>
        <p:spPr>
          <a:xfrm>
            <a:off x="5717305" y="56007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8" name="CustomShape 45"/>
          <p:cNvSpPr/>
          <p:nvPr/>
        </p:nvSpPr>
        <p:spPr>
          <a:xfrm rot="5400000" flipH="1">
            <a:off x="6687154" y="4132363"/>
            <a:ext cx="758952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339" name="CustomShape 45"/>
          <p:cNvSpPr/>
          <p:nvPr/>
        </p:nvSpPr>
        <p:spPr>
          <a:xfrm>
            <a:off x="5717305" y="4152900"/>
            <a:ext cx="758853" cy="571500"/>
          </a:xfrm>
          <a:prstGeom prst="rect">
            <a:avLst/>
          </a:prstGeom>
          <a:solidFill>
            <a:srgbClr val="FF66FF"/>
          </a:solidFill>
          <a:ln w="9360">
            <a:solidFill>
              <a:schemeClr val="accent3">
                <a:lumMod val="75000"/>
              </a:schemeClr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WRITE BUFFER</a:t>
            </a:r>
            <a:endParaRPr sz="1100" dirty="0">
              <a:solidFill>
                <a:prstClr val="black"/>
              </a:solidFill>
            </a:endParaRPr>
          </a:p>
        </p:txBody>
      </p:sp>
      <p:grpSp>
        <p:nvGrpSpPr>
          <p:cNvPr id="15" name="Group 129"/>
          <p:cNvGrpSpPr/>
          <p:nvPr/>
        </p:nvGrpSpPr>
        <p:grpSpPr>
          <a:xfrm>
            <a:off x="3052289" y="2971800"/>
            <a:ext cx="6081353" cy="762000"/>
            <a:chOff x="1029855" y="2971800"/>
            <a:chExt cx="6082145" cy="762000"/>
          </a:xfrm>
        </p:grpSpPr>
        <p:sp>
          <p:nvSpPr>
            <p:cNvPr id="340" name="CustomShape 45"/>
            <p:cNvSpPr/>
            <p:nvPr/>
          </p:nvSpPr>
          <p:spPr>
            <a:xfrm>
              <a:off x="3048000" y="2971800"/>
              <a:ext cx="2032000" cy="762000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 w="9360">
              <a:solidFill>
                <a:schemeClr val="bg1">
                  <a:lumMod val="65000"/>
                </a:schemeClr>
              </a:solidFill>
              <a:round/>
            </a:ln>
          </p:spPr>
          <p:txBody>
            <a:bodyPr lIns="90000" tIns="45000" rIns="90000" bIns="45000" anchor="ctr"/>
            <a:lstStyle/>
            <a:p>
              <a:pPr algn="ctr" defTabSz="1217249"/>
              <a:r>
                <a:rPr lang="en-IN" sz="1400" b="1" dirty="0">
                  <a:solidFill>
                    <a:srgbClr val="000000"/>
                  </a:solidFill>
                </a:rPr>
                <a:t>ADDRESS TRANSITION DETECTOR</a:t>
              </a:r>
              <a:endParaRPr sz="1400" b="1">
                <a:solidFill>
                  <a:prstClr val="black"/>
                </a:solidFill>
              </a:endParaRPr>
            </a:p>
          </p:txBody>
        </p:sp>
        <p:sp>
          <p:nvSpPr>
            <p:cNvPr id="341" name="CustomShape 45"/>
            <p:cNvSpPr/>
            <p:nvPr/>
          </p:nvSpPr>
          <p:spPr>
            <a:xfrm>
              <a:off x="5080000" y="2971800"/>
              <a:ext cx="2032000" cy="762000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 w="9360">
              <a:solidFill>
                <a:schemeClr val="bg1">
                  <a:lumMod val="65000"/>
                </a:schemeClr>
              </a:solidFill>
              <a:round/>
            </a:ln>
          </p:spPr>
          <p:txBody>
            <a:bodyPr lIns="90000" tIns="45000" rIns="90000" bIns="45000" anchor="ctr"/>
            <a:lstStyle/>
            <a:p>
              <a:pPr algn="ctr" defTabSz="1217249"/>
              <a:r>
                <a:rPr lang="en-IN" sz="1400" b="1" dirty="0">
                  <a:solidFill>
                    <a:srgbClr val="000000"/>
                  </a:solidFill>
                </a:rPr>
                <a:t>BLOCK DECODER</a:t>
              </a:r>
              <a:endParaRPr sz="1400" b="1">
                <a:solidFill>
                  <a:prstClr val="black"/>
                </a:solidFill>
              </a:endParaRPr>
            </a:p>
          </p:txBody>
        </p:sp>
        <p:sp>
          <p:nvSpPr>
            <p:cNvPr id="342" name="CustomShape 45"/>
            <p:cNvSpPr/>
            <p:nvPr/>
          </p:nvSpPr>
          <p:spPr>
            <a:xfrm>
              <a:off x="1029855" y="2971800"/>
              <a:ext cx="2032000" cy="762000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 w="9360">
              <a:solidFill>
                <a:schemeClr val="bg1">
                  <a:lumMod val="65000"/>
                </a:schemeClr>
              </a:solidFill>
              <a:round/>
            </a:ln>
          </p:spPr>
          <p:txBody>
            <a:bodyPr lIns="90000" tIns="45000" rIns="90000" bIns="45000" anchor="ctr"/>
            <a:lstStyle/>
            <a:p>
              <a:pPr algn="ctr" defTabSz="1217249"/>
              <a:r>
                <a:rPr lang="en-IN" sz="1400" b="1" dirty="0">
                  <a:solidFill>
                    <a:srgbClr val="000000"/>
                  </a:solidFill>
                </a:rPr>
                <a:t>TIMING AND CONTROL CIRCUIT</a:t>
              </a:r>
              <a:endParaRPr sz="14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126" name="CustomShape 45"/>
          <p:cNvSpPr/>
          <p:nvPr/>
        </p:nvSpPr>
        <p:spPr>
          <a:xfrm rot="16200000">
            <a:off x="1302029" y="1357771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>
              <a:solidFill>
                <a:prstClr val="black"/>
              </a:solidFill>
            </a:endParaRPr>
          </a:p>
        </p:txBody>
      </p:sp>
      <p:sp>
        <p:nvSpPr>
          <p:cNvPr id="127" name="CustomShape 45"/>
          <p:cNvSpPr/>
          <p:nvPr/>
        </p:nvSpPr>
        <p:spPr>
          <a:xfrm rot="16200000">
            <a:off x="1302029" y="4959952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128" name="CustomShape 45"/>
          <p:cNvSpPr/>
          <p:nvPr/>
        </p:nvSpPr>
        <p:spPr>
          <a:xfrm rot="5400000" flipH="1">
            <a:off x="8851773" y="1385480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129" name="CustomShape 45"/>
          <p:cNvSpPr/>
          <p:nvPr/>
        </p:nvSpPr>
        <p:spPr>
          <a:xfrm rot="5400000" flipH="1">
            <a:off x="8865625" y="4959953"/>
            <a:ext cx="1981200" cy="380950"/>
          </a:xfrm>
          <a:prstGeom prst="rect">
            <a:avLst/>
          </a:prstGeom>
          <a:solidFill>
            <a:srgbClr val="92D050"/>
          </a:soli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400" dirty="0">
                <a:solidFill>
                  <a:srgbClr val="000000"/>
                </a:solidFill>
              </a:rPr>
              <a:t>COLUMN DECODER</a:t>
            </a:r>
            <a:endParaRPr sz="1400" dirty="0">
              <a:solidFill>
                <a:prstClr val="black"/>
              </a:solidFill>
            </a:endParaRPr>
          </a:p>
        </p:txBody>
      </p:sp>
      <p:sp>
        <p:nvSpPr>
          <p:cNvPr id="130" name="CustomShape 45"/>
          <p:cNvSpPr/>
          <p:nvPr/>
        </p:nvSpPr>
        <p:spPr>
          <a:xfrm rot="16200000">
            <a:off x="4688903" y="4115394"/>
            <a:ext cx="792087" cy="571426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FFFF99"/>
              </a:gs>
            </a:gsLst>
            <a:lin ang="16200000"/>
          </a:gradFill>
          <a:ln w="9360">
            <a:solidFill>
              <a:srgbClr val="F59240"/>
            </a:solidFill>
            <a:round/>
          </a:ln>
        </p:spPr>
        <p:txBody>
          <a:bodyPr lIns="90000" tIns="45000" rIns="90000" bIns="45000" anchor="ctr"/>
          <a:lstStyle/>
          <a:p>
            <a:pPr algn="ctr" defTabSz="1217249"/>
            <a:r>
              <a:rPr lang="en-IN" sz="1100" dirty="0">
                <a:solidFill>
                  <a:srgbClr val="000000"/>
                </a:solidFill>
              </a:rPr>
              <a:t>ROW DECODER</a:t>
            </a:r>
            <a:endParaRPr sz="1100" dirty="0">
              <a:solidFill>
                <a:prstClr val="black"/>
              </a:solidFill>
            </a:endParaRPr>
          </a:p>
        </p:txBody>
      </p:sp>
      <p:sp>
        <p:nvSpPr>
          <p:cNvPr id="131" name="Up-Down Arrow 130"/>
          <p:cNvSpPr/>
          <p:nvPr/>
        </p:nvSpPr>
        <p:spPr>
          <a:xfrm>
            <a:off x="2095199" y="285728"/>
            <a:ext cx="357144" cy="6000792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2" name="Up-Down Arrow 131"/>
          <p:cNvSpPr/>
          <p:nvPr/>
        </p:nvSpPr>
        <p:spPr>
          <a:xfrm>
            <a:off x="9666641" y="285728"/>
            <a:ext cx="357144" cy="6000792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4" name="Up-Down Arrow 133"/>
          <p:cNvSpPr/>
          <p:nvPr/>
        </p:nvSpPr>
        <p:spPr>
          <a:xfrm>
            <a:off x="4952347" y="1214422"/>
            <a:ext cx="285715" cy="714380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5" name="Up-Down Arrow 134"/>
          <p:cNvSpPr/>
          <p:nvPr/>
        </p:nvSpPr>
        <p:spPr>
          <a:xfrm>
            <a:off x="6952352" y="4786322"/>
            <a:ext cx="285715" cy="714380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6" name="Up-Down Arrow 135"/>
          <p:cNvSpPr/>
          <p:nvPr/>
        </p:nvSpPr>
        <p:spPr>
          <a:xfrm>
            <a:off x="4952347" y="4786322"/>
            <a:ext cx="285715" cy="714380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7" name="Up-Down Arrow 136"/>
          <p:cNvSpPr/>
          <p:nvPr/>
        </p:nvSpPr>
        <p:spPr>
          <a:xfrm>
            <a:off x="6952352" y="1214422"/>
            <a:ext cx="285715" cy="714380"/>
          </a:xfrm>
          <a:prstGeom prst="upDown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8" name="Left-Right Arrow 137"/>
          <p:cNvSpPr/>
          <p:nvPr/>
        </p:nvSpPr>
        <p:spPr>
          <a:xfrm>
            <a:off x="4595205" y="1428736"/>
            <a:ext cx="2928577" cy="285752"/>
          </a:xfrm>
          <a:prstGeom prst="left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0" name="Left-Right Arrow 139"/>
          <p:cNvSpPr/>
          <p:nvPr/>
        </p:nvSpPr>
        <p:spPr>
          <a:xfrm>
            <a:off x="4595205" y="5000636"/>
            <a:ext cx="2928577" cy="285752"/>
          </a:xfrm>
          <a:prstGeom prst="left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1" name="Right Arrow 140"/>
          <p:cNvSpPr/>
          <p:nvPr/>
        </p:nvSpPr>
        <p:spPr>
          <a:xfrm>
            <a:off x="2380914" y="3214686"/>
            <a:ext cx="642858" cy="28575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2" name="Left Arrow 141"/>
          <p:cNvSpPr/>
          <p:nvPr/>
        </p:nvSpPr>
        <p:spPr>
          <a:xfrm>
            <a:off x="9095212" y="3214686"/>
            <a:ext cx="642858" cy="285752"/>
          </a:xfrm>
          <a:prstGeom prst="lef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4" name="Right Arrow 143"/>
          <p:cNvSpPr/>
          <p:nvPr/>
        </p:nvSpPr>
        <p:spPr>
          <a:xfrm>
            <a:off x="2380914" y="1428736"/>
            <a:ext cx="214286" cy="214314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5" name="Right Arrow 144"/>
          <p:cNvSpPr/>
          <p:nvPr/>
        </p:nvSpPr>
        <p:spPr>
          <a:xfrm>
            <a:off x="2380914" y="5072074"/>
            <a:ext cx="214286" cy="214314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6" name="Left Arrow 145"/>
          <p:cNvSpPr/>
          <p:nvPr/>
        </p:nvSpPr>
        <p:spPr>
          <a:xfrm>
            <a:off x="9523784" y="1500174"/>
            <a:ext cx="214286" cy="214314"/>
          </a:xfrm>
          <a:prstGeom prst="lef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7" name="Left Arrow 146"/>
          <p:cNvSpPr/>
          <p:nvPr/>
        </p:nvSpPr>
        <p:spPr>
          <a:xfrm>
            <a:off x="9523784" y="5072074"/>
            <a:ext cx="214286" cy="214314"/>
          </a:xfrm>
          <a:prstGeom prst="lef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9" name="Straight Arrow Connector 148"/>
          <p:cNvCxnSpPr/>
          <p:nvPr/>
        </p:nvCxnSpPr>
        <p:spPr>
          <a:xfrm>
            <a:off x="1309484" y="500042"/>
            <a:ext cx="857144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1309484" y="928670"/>
            <a:ext cx="857144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>
            <a:off x="1380912" y="1285860"/>
            <a:ext cx="857144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>
            <a:off x="1309484" y="5072074"/>
            <a:ext cx="857144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/>
          <p:nvPr/>
        </p:nvCxnSpPr>
        <p:spPr>
          <a:xfrm>
            <a:off x="1309484" y="1643050"/>
            <a:ext cx="857144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>
            <a:off x="1309484" y="5857892"/>
            <a:ext cx="857144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>
            <a:off x="1309484" y="5500702"/>
            <a:ext cx="857144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1309484" y="6215082"/>
            <a:ext cx="857144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/>
          <p:cNvCxnSpPr/>
          <p:nvPr/>
        </p:nvCxnSpPr>
        <p:spPr>
          <a:xfrm rot="10800000">
            <a:off x="9880929" y="500042"/>
            <a:ext cx="928573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 rot="10800000">
            <a:off x="9952356" y="1285860"/>
            <a:ext cx="928573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/>
          <p:cNvCxnSpPr/>
          <p:nvPr/>
        </p:nvCxnSpPr>
        <p:spPr>
          <a:xfrm rot="10800000">
            <a:off x="9880929" y="928670"/>
            <a:ext cx="928573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/>
          <p:nvPr/>
        </p:nvCxnSpPr>
        <p:spPr>
          <a:xfrm rot="10800000">
            <a:off x="9952356" y="1643050"/>
            <a:ext cx="928573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/>
          <p:nvPr/>
        </p:nvCxnSpPr>
        <p:spPr>
          <a:xfrm rot="10800000">
            <a:off x="9952356" y="5857892"/>
            <a:ext cx="928573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/>
          <p:nvPr/>
        </p:nvCxnSpPr>
        <p:spPr>
          <a:xfrm rot="10800000">
            <a:off x="9952356" y="5500702"/>
            <a:ext cx="928573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rot="10800000">
            <a:off x="9880929" y="5072074"/>
            <a:ext cx="928573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Arrow Connector 192"/>
          <p:cNvCxnSpPr/>
          <p:nvPr/>
        </p:nvCxnSpPr>
        <p:spPr>
          <a:xfrm rot="10800000">
            <a:off x="9880929" y="6215082"/>
            <a:ext cx="928573" cy="1588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Slide Number Placeholder 16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25</a:t>
            </a:fld>
            <a:endParaRPr lang="en-IN"/>
          </a:p>
        </p:txBody>
      </p:sp>
      <p:sp>
        <p:nvSpPr>
          <p:cNvPr id="194" name="Footer Placeholder 193"/>
          <p:cNvSpPr>
            <a:spLocks noGrp="1"/>
          </p:cNvSpPr>
          <p:nvPr>
            <p:ph type="ftr" sz="quarter" idx="11"/>
          </p:nvPr>
        </p:nvSpPr>
        <p:spPr>
          <a:xfrm>
            <a:off x="7023901" y="5"/>
            <a:ext cx="4931609" cy="365125"/>
          </a:xfrm>
        </p:spPr>
        <p:txBody>
          <a:bodyPr/>
          <a:lstStyle/>
          <a:p>
            <a:r>
              <a:rPr lang="en-IN" sz="1400" b="1" dirty="0" smtClean="0">
                <a:latin typeface="Times New Roman" pitchFamily="18" charset="0"/>
                <a:cs typeface="Times New Roman" pitchFamily="18" charset="0"/>
              </a:rPr>
              <a:t>Architecture and Floor Planning: Address Signal Routing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4133025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latin typeface="Times New Roman" pitchFamily="18" charset="0"/>
                <a:cs typeface="Times New Roman" pitchFamily="18" charset="0"/>
              </a:rPr>
              <a:t>HSNM</a:t>
            </a:r>
            <a:r>
              <a:rPr lang="en-IN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Calculation</a:t>
            </a:r>
            <a:endParaRPr lang="en-IN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666710" y="2"/>
            <a:ext cx="5523703" cy="365125"/>
          </a:xfrm>
        </p:spPr>
        <p:txBody>
          <a:bodyPr/>
          <a:lstStyle/>
          <a:p>
            <a:endParaRPr lang="en-IN" sz="1400" b="1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Architecture and Floor Planning: Noise Margin Calculation </a:t>
            </a:r>
          </a:p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26</a:t>
            </a:fld>
            <a:endParaRPr lang="en-IN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81177" y="1585293"/>
            <a:ext cx="10054590" cy="4581725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9623598" y="1988840"/>
            <a:ext cx="681597" cy="2376264"/>
            <a:chOff x="9191550" y="2201214"/>
            <a:chExt cx="681597" cy="2307906"/>
          </a:xfrm>
        </p:grpSpPr>
        <p:sp>
          <p:nvSpPr>
            <p:cNvPr id="9" name="TextBox 8"/>
            <p:cNvSpPr txBox="1"/>
            <p:nvPr/>
          </p:nvSpPr>
          <p:spPr>
            <a:xfrm>
              <a:off x="9191550" y="2201214"/>
              <a:ext cx="55015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CR=0.5</a:t>
              </a:r>
              <a:endParaRPr lang="en-US" sz="1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191550" y="2420888"/>
              <a:ext cx="68159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CR=0.875</a:t>
              </a:r>
              <a:endParaRPr lang="en-US" sz="1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191550" y="2708920"/>
              <a:ext cx="55015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CR=0.9</a:t>
              </a:r>
              <a:endParaRPr lang="en-US" sz="1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191550" y="2966755"/>
              <a:ext cx="4523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CR=1</a:t>
              </a:r>
              <a:endParaRPr lang="en-US" sz="1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9191550" y="3212976"/>
              <a:ext cx="55015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CR=1.1</a:t>
              </a:r>
              <a:endParaRPr lang="en-US" sz="1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217463" y="3470811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CR=1.25</a:t>
              </a:r>
              <a:endParaRPr lang="en-US" sz="1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191550" y="3717032"/>
              <a:ext cx="55015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CR=1.3</a:t>
              </a:r>
              <a:endParaRPr lang="en-US" sz="10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191550" y="4005064"/>
              <a:ext cx="55015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CR=1.5</a:t>
              </a:r>
              <a:endParaRPr lang="en-US" sz="10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191550" y="4262899"/>
              <a:ext cx="68159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CR=1.625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="" xmlns:p14="http://schemas.microsoft.com/office/powerpoint/2010/main" val="269580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952341" y="642918"/>
            <a:ext cx="9719815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6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128K x 8 CMOS Static RAM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1523770" y="3143248"/>
            <a:ext cx="914245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3200" strike="noStrike" cap="all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Under the guidance of
D</a:t>
            </a:r>
            <a:r>
              <a:rPr lang="en-US" sz="3200" strike="noStrike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</a:t>
            </a:r>
            <a:r>
              <a:rPr lang="en-US" sz="3200" strike="noStrike" cap="all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. </a:t>
            </a:r>
            <a:r>
              <a:rPr lang="en-US" sz="3200" strike="noStrike" cap="all" spc="199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Kaushik</a:t>
            </a:r>
            <a:r>
              <a:rPr lang="en-US" sz="3200" strike="noStrike" cap="all" spc="199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3200" strike="noStrike" cap="all" spc="199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Saha</a:t>
            </a:r>
            <a:endParaRPr lang="en-US" sz="32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2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738068" y="4572008"/>
            <a:ext cx="321429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Team Members:</a:t>
            </a: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Shashank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Varshney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Vijay Sharma</a:t>
            </a: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Saurabh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Mathur</a:t>
            </a: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Srishti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Gupta</a:t>
            </a:r>
          </a:p>
          <a:p>
            <a:pPr>
              <a:buFont typeface="Arial" pitchFamily="34" charset="0"/>
              <a:buChar char="•"/>
            </a:pP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Ramyani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Mukherjee</a:t>
            </a:r>
            <a:endParaRPr lang="en-IN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27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45136721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809719" y="5"/>
            <a:ext cx="4145791" cy="714353"/>
          </a:xfrm>
        </p:spPr>
        <p:txBody>
          <a:bodyPr/>
          <a:lstStyle/>
          <a:p>
            <a:r>
              <a:rPr lang="en-IN" sz="1800" dirty="0" smtClean="0"/>
              <a:t>Gantt Chart</a:t>
            </a:r>
            <a:endParaRPr lang="en-IN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28</a:t>
            </a:fld>
            <a:endParaRPr lang="en-IN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28140" y="785794"/>
            <a:ext cx="11267791" cy="534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Read Static Noise Margin</a:t>
            </a:r>
            <a:endParaRPr lang="en-IN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2023240" y="1857364"/>
          <a:ext cx="8001056" cy="40719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0528"/>
                <a:gridCol w="4000528"/>
              </a:tblGrid>
              <a:tr h="678659">
                <a:tc>
                  <a:txBody>
                    <a:bodyPr/>
                    <a:lstStyle/>
                    <a:p>
                      <a:pPr algn="ctr"/>
                      <a:r>
                        <a:rPr lang="en-IN" sz="3200" dirty="0" smtClean="0"/>
                        <a:t>CR</a:t>
                      </a:r>
                      <a:endParaRPr lang="en-IN" sz="32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3200" dirty="0" smtClean="0"/>
                        <a:t>RSNM (V)</a:t>
                      </a:r>
                      <a:endParaRPr lang="en-IN" sz="32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  <a:tr h="678659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3</a:t>
                      </a:r>
                      <a:endParaRPr lang="en-IN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0.36</a:t>
                      </a:r>
                      <a:endParaRPr lang="en-IN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78659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2.5</a:t>
                      </a:r>
                      <a:endParaRPr lang="en-IN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0.314</a:t>
                      </a:r>
                      <a:endParaRPr lang="en-IN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78659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2</a:t>
                      </a:r>
                      <a:endParaRPr lang="en-IN" sz="2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0.265</a:t>
                      </a:r>
                      <a:endParaRPr lang="en-IN" sz="2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678659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1.5</a:t>
                      </a:r>
                      <a:endParaRPr lang="en-IN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0.224</a:t>
                      </a:r>
                      <a:endParaRPr lang="en-IN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78659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1</a:t>
                      </a:r>
                      <a:endParaRPr lang="en-IN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 smtClean="0"/>
                        <a:t>0.158</a:t>
                      </a:r>
                      <a:endParaRPr lang="en-IN" sz="24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666578" y="5"/>
            <a:ext cx="6288931" cy="571475"/>
          </a:xfrm>
        </p:spPr>
        <p:txBody>
          <a:bodyPr/>
          <a:lstStyle/>
          <a:p>
            <a:r>
              <a:rPr lang="en-IN" sz="1800" b="1" dirty="0" smtClean="0">
                <a:latin typeface="Times New Roman" pitchFamily="18" charset="0"/>
                <a:cs typeface="Times New Roman" pitchFamily="18" charset="0"/>
              </a:rPr>
              <a:t>Architecture and Floor Planning: Noise Margin Calculation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29</a:t>
            </a:fld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8053" y="214293"/>
            <a:ext cx="1142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>
                <a:latin typeface="Times New Roman" pitchFamily="18" charset="0"/>
                <a:cs typeface="Times New Roman" pitchFamily="18" charset="0"/>
              </a:rPr>
              <a:t>Gantt Chart</a:t>
            </a:r>
            <a:endParaRPr lang="en-IN" sz="3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 descr="ppt1_1.jpg"/>
          <p:cNvPicPr>
            <a:picLocks noChangeAspect="1"/>
          </p:cNvPicPr>
          <p:nvPr/>
        </p:nvPicPr>
        <p:blipFill>
          <a:blip r:embed="rId3" cstate="print"/>
          <a:srcRect l="8770" t="13793" r="7298" b="11494"/>
          <a:stretch>
            <a:fillRect/>
          </a:stretch>
        </p:blipFill>
        <p:spPr>
          <a:xfrm>
            <a:off x="880911" y="785794"/>
            <a:ext cx="10285733" cy="550072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3</a:t>
            </a:fld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Write Static Noise Margin</a:t>
            </a:r>
            <a:endParaRPr lang="en-IN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2023240" y="1857365"/>
          <a:ext cx="8001056" cy="33932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0528"/>
                <a:gridCol w="4000528"/>
              </a:tblGrid>
              <a:tr h="678659">
                <a:tc>
                  <a:txBody>
                    <a:bodyPr/>
                    <a:lstStyle/>
                    <a:p>
                      <a:pPr algn="ctr"/>
                      <a:r>
                        <a:rPr lang="en-IN" sz="3200" dirty="0" smtClean="0"/>
                        <a:t>PR</a:t>
                      </a:r>
                      <a:endParaRPr lang="en-IN" sz="32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3200" dirty="0" smtClean="0"/>
                        <a:t>WSNM (V)</a:t>
                      </a:r>
                      <a:endParaRPr lang="en-IN" sz="32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  <a:tr h="678659">
                <a:tc>
                  <a:txBody>
                    <a:bodyPr/>
                    <a:lstStyle/>
                    <a:p>
                      <a:r>
                        <a:rPr lang="en-IN" dirty="0" smtClean="0"/>
                        <a:t>2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0.744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78659">
                <a:tc>
                  <a:txBody>
                    <a:bodyPr/>
                    <a:lstStyle/>
                    <a:p>
                      <a:r>
                        <a:rPr lang="en-IN" dirty="0" smtClean="0"/>
                        <a:t>1.5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0.66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78659">
                <a:tc>
                  <a:txBody>
                    <a:bodyPr/>
                    <a:lstStyle/>
                    <a:p>
                      <a:r>
                        <a:rPr lang="en-IN" dirty="0" smtClean="0"/>
                        <a:t>1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0.464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678659">
                <a:tc>
                  <a:txBody>
                    <a:bodyPr/>
                    <a:lstStyle/>
                    <a:p>
                      <a:r>
                        <a:rPr lang="en-IN" dirty="0" smtClean="0"/>
                        <a:t>0.5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0.445</a:t>
                      </a:r>
                      <a:endParaRPr lang="en-IN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595141" y="5"/>
            <a:ext cx="6360369" cy="571477"/>
          </a:xfrm>
        </p:spPr>
        <p:txBody>
          <a:bodyPr/>
          <a:lstStyle/>
          <a:p>
            <a:r>
              <a:rPr lang="en-IN" sz="1800" b="1" dirty="0" smtClean="0">
                <a:latin typeface="Times New Roman" pitchFamily="18" charset="0"/>
                <a:cs typeface="Times New Roman" pitchFamily="18" charset="0"/>
              </a:rPr>
              <a:t>Architecture and Floor Planning: Noise Margin Calculation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30</a:t>
            </a:fld>
            <a:endParaRPr lang="en-IN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 smtClean="0"/>
              <a:t>SNM at Process Corners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IN" sz="2400" dirty="0" smtClean="0"/>
              <a:t>F</a:t>
            </a:r>
            <a:r>
              <a:rPr lang="en-IN" sz="2400" dirty="0" smtClean="0"/>
              <a:t>or PR=1, CR=2 SNM values at </a:t>
            </a:r>
            <a:r>
              <a:rPr lang="en-IN" sz="2400" dirty="0" err="1" smtClean="0"/>
              <a:t>ss</a:t>
            </a:r>
            <a:r>
              <a:rPr lang="en-IN" sz="2400" dirty="0" smtClean="0"/>
              <a:t> corner are:</a:t>
            </a:r>
          </a:p>
          <a:p>
            <a:pPr>
              <a:buNone/>
            </a:pPr>
            <a:endParaRPr lang="en-IN" sz="2400" dirty="0" smtClean="0"/>
          </a:p>
          <a:p>
            <a:r>
              <a:rPr lang="en-IN" sz="2400" dirty="0" smtClean="0"/>
              <a:t>HSNM=0.3536V</a:t>
            </a:r>
          </a:p>
          <a:p>
            <a:pPr>
              <a:buNone/>
            </a:pPr>
            <a:endParaRPr lang="en-IN" sz="2400" dirty="0" smtClean="0"/>
          </a:p>
          <a:p>
            <a:r>
              <a:rPr lang="en-IN" sz="2400" dirty="0" smtClean="0"/>
              <a:t>RSNM=0.293V</a:t>
            </a:r>
          </a:p>
          <a:p>
            <a:pPr>
              <a:buNone/>
            </a:pPr>
            <a:endParaRPr lang="en-IN" sz="2400" dirty="0" smtClean="0"/>
          </a:p>
          <a:p>
            <a:r>
              <a:rPr lang="en-IN" sz="2400" dirty="0" smtClean="0"/>
              <a:t>WSNM=0.432V</a:t>
            </a:r>
            <a:endParaRPr lang="en-IN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666578" y="5"/>
            <a:ext cx="6288932" cy="500037"/>
          </a:xfrm>
        </p:spPr>
        <p:txBody>
          <a:bodyPr/>
          <a:lstStyle/>
          <a:p>
            <a:r>
              <a:rPr lang="en-IN" sz="1800" b="1" dirty="0" smtClean="0">
                <a:latin typeface="Times New Roman" pitchFamily="18" charset="0"/>
                <a:cs typeface="Times New Roman" pitchFamily="18" charset="0"/>
              </a:rPr>
              <a:t>Architecture and Floor Planning: Noise Margin Calculation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31</a:t>
            </a:fld>
            <a:endParaRPr lang="en-I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918" y="714356"/>
            <a:ext cx="10971372" cy="1143000"/>
          </a:xfrm>
        </p:spPr>
        <p:txBody>
          <a:bodyPr/>
          <a:lstStyle/>
          <a:p>
            <a:pPr algn="l"/>
            <a:r>
              <a:rPr lang="en-IN" dirty="0" smtClean="0"/>
              <a:t>Power Planning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881157" y="5"/>
            <a:ext cx="4074353" cy="500039"/>
          </a:xfrm>
        </p:spPr>
        <p:txBody>
          <a:bodyPr/>
          <a:lstStyle/>
          <a:p>
            <a:r>
              <a:rPr lang="en-IN" sz="1800" b="1" dirty="0" smtClean="0"/>
              <a:t>Power Planning</a:t>
            </a:r>
            <a:endParaRPr lang="en-IN" sz="1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32</a:t>
            </a:fld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2094678" y="2000240"/>
            <a:ext cx="3214710" cy="27860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rot="5400000">
            <a:off x="1131059" y="3392487"/>
            <a:ext cx="2786082" cy="15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1988315" y="3392487"/>
            <a:ext cx="2786082" cy="15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5400000">
            <a:off x="2488381" y="3392487"/>
            <a:ext cx="2786082" cy="15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5400000">
            <a:off x="2988447" y="3392487"/>
            <a:ext cx="2786082" cy="15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5400000">
            <a:off x="3488513" y="3392487"/>
            <a:ext cx="2786082" cy="15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>
            <a:off x="1559687" y="3392487"/>
            <a:ext cx="2786082" cy="15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6523834" y="2000240"/>
            <a:ext cx="2928958" cy="27146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6523834" y="2357430"/>
            <a:ext cx="292895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523834" y="2714620"/>
            <a:ext cx="292895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523834" y="3071810"/>
            <a:ext cx="292895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523834" y="3429000"/>
            <a:ext cx="292895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523834" y="3786190"/>
            <a:ext cx="292895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523834" y="4143380"/>
            <a:ext cx="292895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523834" y="4429132"/>
            <a:ext cx="2928958" cy="15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594612" y="4929200"/>
            <a:ext cx="4071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Hybrid  grid for ground routing on metal layer7</a:t>
            </a:r>
            <a:endParaRPr lang="en-IN" dirty="0"/>
          </a:p>
        </p:txBody>
      </p:sp>
      <p:sp>
        <p:nvSpPr>
          <p:cNvPr id="37" name="TextBox 36"/>
          <p:cNvSpPr txBox="1"/>
          <p:nvPr/>
        </p:nvSpPr>
        <p:spPr>
          <a:xfrm>
            <a:off x="6309520" y="4929200"/>
            <a:ext cx="4071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Hybrid  grid for VDD routing on metal layer8</a:t>
            </a:r>
            <a:endParaRPr lang="en-IN" dirty="0"/>
          </a:p>
        </p:txBody>
      </p:sp>
      <p:sp>
        <p:nvSpPr>
          <p:cNvPr id="38" name="TextBox 37"/>
          <p:cNvSpPr txBox="1"/>
          <p:nvPr/>
        </p:nvSpPr>
        <p:spPr>
          <a:xfrm>
            <a:off x="451604" y="5715018"/>
            <a:ext cx="10858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smtClean="0"/>
              <a:t>Ref- Dr. Robert Reese [9] https</a:t>
            </a:r>
            <a:r>
              <a:rPr lang="en-IN" sz="1400" dirty="0" smtClean="0"/>
              <a:t>://www.google.co.in/url?sa=t&amp;rct=j&amp;q=&amp;</a:t>
            </a:r>
            <a:r>
              <a:rPr lang="en-IN" sz="1400" dirty="0" smtClean="0"/>
              <a:t>esrc=s&amp;source=web&amp;cd=4&amp;cad=rja&amp;uact=8&amp;ved=0ahUKEwjQ3Lemvd_ZAhVLKY8KHcyvBZYQFghLMAM&amp;url=http%3A%2F%2Fece-research.unm.edu%2Fjimp%2Fvlsi_synthesis%2Fcontrib%2FMissStateStdCellTut.ppt&amp;usg=AOvVaw2rM2jRk8ovHWVIv43zPlDs</a:t>
            </a:r>
            <a:endParaRPr lang="en-IN" sz="1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 smtClean="0"/>
              <a:t>SRAM Cell sizing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8095470" y="5"/>
            <a:ext cx="3860040" cy="500037"/>
          </a:xfrm>
        </p:spPr>
        <p:txBody>
          <a:bodyPr/>
          <a:lstStyle/>
          <a:p>
            <a:r>
              <a:rPr lang="en-IN" sz="1800" b="1" dirty="0" smtClean="0"/>
              <a:t>Core Design</a:t>
            </a:r>
            <a:endParaRPr lang="en-IN" sz="1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33</a:t>
            </a:fld>
            <a:endParaRPr lang="en-IN"/>
          </a:p>
        </p:txBody>
      </p:sp>
      <p:sp>
        <p:nvSpPr>
          <p:cNvPr id="6" name="Content Placeholder 5"/>
          <p:cNvSpPr txBox="1">
            <a:spLocks noGrp="1"/>
          </p:cNvSpPr>
          <p:nvPr>
            <p:ph idx="1"/>
          </p:nvPr>
        </p:nvSpPr>
        <p:spPr>
          <a:xfrm>
            <a:off x="880232" y="1791998"/>
            <a:ext cx="10723792" cy="4696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sz="2000" dirty="0"/>
              <a:t>The access transistors were chosen to be of minimum size so as to minimize the </a:t>
            </a:r>
            <a:r>
              <a:rPr lang="en-IN" sz="2000" dirty="0" err="1"/>
              <a:t>bitline</a:t>
            </a:r>
            <a:r>
              <a:rPr lang="en-IN" sz="2000" dirty="0"/>
              <a:t> capacitance</a:t>
            </a:r>
            <a:r>
              <a:rPr lang="en-IN" sz="2000" dirty="0" smtClean="0"/>
              <a:t>.</a:t>
            </a:r>
          </a:p>
          <a:p>
            <a:pPr marL="342900" indent="-342900">
              <a:buAutoNum type="arabicPeriod"/>
            </a:pPr>
            <a:endParaRPr lang="en-IN" sz="2000" dirty="0"/>
          </a:p>
          <a:p>
            <a:pPr marL="342900" indent="-342900">
              <a:buAutoNum type="arabicPeriod"/>
            </a:pPr>
            <a:r>
              <a:rPr lang="en-IN" sz="2000" dirty="0"/>
              <a:t>Considering acceptable noise margins pull-up ratio was chosen to be </a:t>
            </a:r>
            <a:r>
              <a:rPr lang="en-IN" sz="2000" dirty="0" smtClean="0"/>
              <a:t>1 </a:t>
            </a:r>
            <a:r>
              <a:rPr lang="en-IN" sz="2000" dirty="0"/>
              <a:t>and cell ratio was </a:t>
            </a:r>
            <a:r>
              <a:rPr lang="en-IN" sz="2000" dirty="0" smtClean="0"/>
              <a:t>2. </a:t>
            </a:r>
            <a:endParaRPr lang="en-IN" sz="2000" dirty="0"/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/>
              <a:t>Optimum CR = </a:t>
            </a:r>
            <a:r>
              <a:rPr lang="pt-BR" sz="2000" dirty="0" smtClean="0"/>
              <a:t>2 &amp; </a:t>
            </a:r>
            <a:r>
              <a:rPr lang="pt-BR" sz="2000" dirty="0"/>
              <a:t>PR = 1.0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 Sizing of Transistors : L= </a:t>
            </a:r>
            <a:r>
              <a:rPr lang="en-IN" sz="2000" dirty="0" smtClean="0"/>
              <a:t>60 </a:t>
            </a:r>
            <a:r>
              <a:rPr lang="en-IN" sz="2000" dirty="0"/>
              <a:t>nm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 Pull-up Transistors : W = </a:t>
            </a:r>
            <a:r>
              <a:rPr lang="en-IN" sz="2000" dirty="0" smtClean="0"/>
              <a:t>160 </a:t>
            </a:r>
            <a:r>
              <a:rPr lang="en-IN" sz="2000" dirty="0"/>
              <a:t>nm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 Access Transistors : W = </a:t>
            </a:r>
            <a:r>
              <a:rPr lang="en-IN" sz="2000" dirty="0" smtClean="0"/>
              <a:t>8</a:t>
            </a:r>
            <a:r>
              <a:rPr lang="en-IN" sz="2000" dirty="0" smtClean="0"/>
              <a:t>0 </a:t>
            </a:r>
            <a:r>
              <a:rPr lang="en-IN" sz="2000" dirty="0"/>
              <a:t>nm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Drive Transistors : W = </a:t>
            </a:r>
            <a:r>
              <a:rPr lang="en-US" sz="2000" dirty="0" smtClean="0"/>
              <a:t>16</a:t>
            </a:r>
            <a:r>
              <a:rPr lang="en-US" sz="2000" dirty="0" smtClean="0"/>
              <a:t>0 </a:t>
            </a:r>
            <a:r>
              <a:rPr lang="en-US" sz="2000" dirty="0"/>
              <a:t>nm </a:t>
            </a:r>
            <a:endParaRPr lang="en-IN" sz="2000" dirty="0" smtClean="0"/>
          </a:p>
          <a:p>
            <a:pPr marL="285750" indent="-285750">
              <a:buNone/>
            </a:pPr>
            <a:endParaRPr lang="en-IN" sz="2400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918" y="714356"/>
            <a:ext cx="10971372" cy="1143000"/>
          </a:xfrm>
        </p:spPr>
        <p:txBody>
          <a:bodyPr/>
          <a:lstStyle/>
          <a:p>
            <a:pPr algn="l"/>
            <a:r>
              <a:rPr lang="en-IN" dirty="0" smtClean="0"/>
              <a:t>6T Cell Layout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8024032" y="5"/>
            <a:ext cx="3931478" cy="500037"/>
          </a:xfrm>
        </p:spPr>
        <p:txBody>
          <a:bodyPr/>
          <a:lstStyle/>
          <a:p>
            <a:r>
              <a:rPr lang="en-IN" sz="1800" b="1" dirty="0" smtClean="0"/>
              <a:t>Core Design</a:t>
            </a:r>
            <a:endParaRPr lang="en-IN" sz="1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34</a:t>
            </a:fld>
            <a:endParaRPr lang="en-IN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023636" y="1857364"/>
            <a:ext cx="5429288" cy="4636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880232" y="3071810"/>
            <a:ext cx="3143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/>
              <a:t>Height=1.98 um</a:t>
            </a:r>
          </a:p>
          <a:p>
            <a:r>
              <a:rPr lang="en-IN" sz="3200" dirty="0" smtClean="0"/>
              <a:t>Width=1.87 um</a:t>
            </a:r>
          </a:p>
          <a:p>
            <a:r>
              <a:rPr lang="en-IN" sz="3200" dirty="0" smtClean="0"/>
              <a:t>Area= 3.70 um sq</a:t>
            </a:r>
            <a:endParaRPr lang="en-IN" sz="32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794" y="642918"/>
            <a:ext cx="7685933" cy="1143000"/>
          </a:xfrm>
        </p:spPr>
        <p:txBody>
          <a:bodyPr/>
          <a:lstStyle/>
          <a:p>
            <a:pPr algn="l"/>
            <a:r>
              <a:rPr lang="en-IN" dirty="0" smtClean="0">
                <a:cs typeface="Times New Roman" pitchFamily="18" charset="0"/>
              </a:rPr>
              <a:t>Decoding Scheme</a:t>
            </a:r>
            <a:endParaRPr lang="en-IN" dirty="0"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5918" y="1928805"/>
            <a:ext cx="10914975" cy="4197361"/>
          </a:xfrm>
        </p:spPr>
        <p:txBody>
          <a:bodyPr/>
          <a:lstStyle/>
          <a:p>
            <a:r>
              <a:rPr lang="en-IN" sz="2500" dirty="0" smtClean="0">
                <a:latin typeface="+mj-lt"/>
                <a:cs typeface="Times New Roman" pitchFamily="18" charset="0"/>
              </a:rPr>
              <a:t>The total 17 address lines are divided as follows for decoding:</a:t>
            </a:r>
          </a:p>
          <a:p>
            <a:pPr>
              <a:buNone/>
            </a:pPr>
            <a:r>
              <a:rPr lang="en-IN" sz="2500" dirty="0" smtClean="0">
                <a:latin typeface="+mj-lt"/>
                <a:cs typeface="Times New Roman" pitchFamily="18" charset="0"/>
              </a:rPr>
              <a:t>	-A16 to A14 for memory bank decoding</a:t>
            </a:r>
          </a:p>
          <a:p>
            <a:pPr>
              <a:buNone/>
            </a:pPr>
            <a:r>
              <a:rPr lang="en-IN" sz="2500" dirty="0" smtClean="0">
                <a:latin typeface="+mj-lt"/>
                <a:cs typeface="Times New Roman" pitchFamily="18" charset="0"/>
              </a:rPr>
              <a:t>	-A13 to A9 for row decoding</a:t>
            </a:r>
          </a:p>
          <a:p>
            <a:pPr>
              <a:buNone/>
            </a:pPr>
            <a:r>
              <a:rPr lang="en-IN" sz="2500" dirty="0" smtClean="0">
                <a:latin typeface="+mj-lt"/>
                <a:cs typeface="Times New Roman" pitchFamily="18" charset="0"/>
              </a:rPr>
              <a:t>	-A8 to A0 for column decoding</a:t>
            </a:r>
          </a:p>
          <a:p>
            <a:r>
              <a:rPr lang="en-IN" sz="2500" dirty="0" smtClean="0">
                <a:latin typeface="+mj-lt"/>
                <a:cs typeface="Times New Roman" pitchFamily="18" charset="0"/>
              </a:rPr>
              <a:t>A simple 3:8 decoder is to be used for memory bank selection.</a:t>
            </a:r>
          </a:p>
          <a:p>
            <a:r>
              <a:rPr lang="en-IN" sz="2500" dirty="0" smtClean="0">
                <a:latin typeface="+mj-lt"/>
                <a:cs typeface="Times New Roman" pitchFamily="18" charset="0"/>
              </a:rPr>
              <a:t>A novel 5:32 decoder using a </a:t>
            </a:r>
            <a:r>
              <a:rPr lang="en-IN" sz="2500" dirty="0" err="1" smtClean="0">
                <a:latin typeface="+mj-lt"/>
                <a:cs typeface="Times New Roman" pitchFamily="18" charset="0"/>
              </a:rPr>
              <a:t>predecoder</a:t>
            </a:r>
            <a:r>
              <a:rPr lang="en-IN" sz="2500" dirty="0" smtClean="0">
                <a:latin typeface="+mj-lt"/>
                <a:cs typeface="Times New Roman" pitchFamily="18" charset="0"/>
              </a:rPr>
              <a:t> and an inverter replica based circuit is to be used for row decoding.</a:t>
            </a:r>
          </a:p>
          <a:p>
            <a:r>
              <a:rPr lang="en-IN" sz="2500" dirty="0" smtClean="0">
                <a:latin typeface="+mj-lt"/>
                <a:cs typeface="Times New Roman" pitchFamily="18" charset="0"/>
              </a:rPr>
              <a:t>The above novel decoder circuit is to be used as a 9:512 decoder for column decoding too.</a:t>
            </a:r>
          </a:p>
          <a:p>
            <a:pPr lvl="1">
              <a:buNone/>
            </a:pPr>
            <a:endParaRPr lang="en-IN" sz="2500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buNone/>
            </a:pPr>
            <a:endParaRPr lang="en-IN" sz="2500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buNone/>
            </a:pPr>
            <a:endParaRPr lang="en-IN" sz="25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800" dirty="0" smtClean="0"/>
              <a:t>Decoder Design</a:t>
            </a:r>
            <a:endParaRPr lang="en-IN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35</a:t>
            </a:fld>
            <a:endParaRPr lang="en-IN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800" dirty="0" smtClean="0"/>
              <a:t>Decoder Design- Block </a:t>
            </a:r>
            <a:r>
              <a:rPr lang="en-IN" sz="1800" dirty="0" smtClean="0"/>
              <a:t>decoding</a:t>
            </a:r>
            <a:endParaRPr lang="en-IN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36</a:t>
            </a:fld>
            <a:endParaRPr lang="en-IN"/>
          </a:p>
        </p:txBody>
      </p:sp>
      <p:pic>
        <p:nvPicPr>
          <p:cNvPr id="6" name="Picture 5" descr="trad_dec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299" y="1214422"/>
            <a:ext cx="7358114" cy="56435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7356" y="1785926"/>
            <a:ext cx="35004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500" dirty="0" err="1" smtClean="0">
                <a:latin typeface="+mj-lt"/>
                <a:cs typeface="Times New Roman" pitchFamily="18" charset="0"/>
              </a:rPr>
              <a:t>Predecoding</a:t>
            </a:r>
            <a:r>
              <a:rPr lang="en-IN" sz="2500" dirty="0" smtClean="0">
                <a:latin typeface="+mj-lt"/>
                <a:cs typeface="Times New Roman" pitchFamily="18" charset="0"/>
              </a:rPr>
              <a:t> is done to reduce the fan-in of the logic gates.</a:t>
            </a:r>
          </a:p>
          <a:p>
            <a:endParaRPr lang="en-IN" sz="2500" dirty="0" smtClean="0">
              <a:latin typeface="+mj-lt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500" dirty="0" smtClean="0">
                <a:latin typeface="+mj-lt"/>
                <a:cs typeface="Times New Roman" pitchFamily="18" charset="0"/>
              </a:rPr>
              <a:t>Using the enable signal at the input stage reduces its fan-out and also minimizes power.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0166" y="428604"/>
            <a:ext cx="98523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 smtClean="0">
                <a:latin typeface="+mj-lt"/>
                <a:cs typeface="Times New Roman" pitchFamily="18" charset="0"/>
              </a:rPr>
              <a:t>Memory Bank Selection using 3:8 decoder</a:t>
            </a:r>
            <a:endParaRPr lang="en-IN" sz="4400" dirty="0">
              <a:latin typeface="+mj-lt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52132" y="5929330"/>
            <a:ext cx="5000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u="sng" dirty="0" smtClean="0">
                <a:latin typeface="+mj-lt"/>
                <a:cs typeface="Times New Roman" pitchFamily="18" charset="0"/>
              </a:rPr>
              <a:t>Implemented Schematic of 3:8 Decoder</a:t>
            </a:r>
            <a:endParaRPr lang="en-IN" sz="2000" u="sng" dirty="0">
              <a:latin typeface="+mj-lt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480" y="285728"/>
            <a:ext cx="10971372" cy="1143000"/>
          </a:xfrm>
        </p:spPr>
        <p:txBody>
          <a:bodyPr/>
          <a:lstStyle/>
          <a:p>
            <a:pPr algn="l"/>
            <a:r>
              <a:rPr lang="en-IN" dirty="0" smtClean="0">
                <a:cs typeface="Times New Roman" pitchFamily="18" charset="0"/>
              </a:rPr>
              <a:t>Novel 5:32 Decoder</a:t>
            </a:r>
            <a:endParaRPr lang="en-IN" dirty="0">
              <a:cs typeface="Times New Roman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800" dirty="0" smtClean="0"/>
              <a:t>Decoder Design- Row </a:t>
            </a:r>
            <a:r>
              <a:rPr lang="en-IN" sz="1800" dirty="0" smtClean="0"/>
              <a:t>Decoding</a:t>
            </a:r>
            <a:endParaRPr lang="en-IN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37</a:t>
            </a:fld>
            <a:endParaRPr lang="en-IN"/>
          </a:p>
        </p:txBody>
      </p:sp>
      <p:pic>
        <p:nvPicPr>
          <p:cNvPr id="6" name="Picture 5" descr="noveldec.jpg"/>
          <p:cNvPicPr>
            <a:picLocks noChangeAspect="1"/>
          </p:cNvPicPr>
          <p:nvPr/>
        </p:nvPicPr>
        <p:blipFill>
          <a:blip r:embed="rId2"/>
          <a:srcRect l="3965" t="5263" b="3947"/>
          <a:stretch>
            <a:fillRect/>
          </a:stretch>
        </p:blipFill>
        <p:spPr>
          <a:xfrm>
            <a:off x="1666050" y="1214422"/>
            <a:ext cx="8572560" cy="50850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1604" y="6286520"/>
            <a:ext cx="10993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/>
              <a:t>Ref-</a:t>
            </a:r>
            <a:r>
              <a:rPr lang="en-IN" sz="2000" dirty="0" smtClean="0"/>
              <a:t>[</a:t>
            </a:r>
            <a:r>
              <a:rPr lang="en-IN" sz="2000" dirty="0" smtClean="0"/>
              <a:t>9</a:t>
            </a:r>
            <a:r>
              <a:rPr lang="en-IN" sz="2000" dirty="0" smtClean="0"/>
              <a:t>] “Novel Design Technique of Address Decoder for SRAM </a:t>
            </a:r>
            <a:r>
              <a:rPr lang="en-IN" sz="2000" dirty="0" smtClean="0"/>
              <a:t>”, </a:t>
            </a:r>
            <a:r>
              <a:rPr lang="en-IN" sz="2000" dirty="0" err="1" smtClean="0"/>
              <a:t>Arvind</a:t>
            </a:r>
            <a:r>
              <a:rPr lang="en-IN" sz="2000" dirty="0" smtClean="0"/>
              <a:t> Kumar </a:t>
            </a:r>
            <a:r>
              <a:rPr lang="en-IN" sz="2000" dirty="0" err="1" smtClean="0"/>
              <a:t>Mishra</a:t>
            </a:r>
            <a:r>
              <a:rPr lang="en-IN" sz="2000" dirty="0" smtClean="0"/>
              <a:t> </a:t>
            </a:r>
            <a:r>
              <a:rPr lang="en-IN" sz="2000" dirty="0" smtClean="0"/>
              <a:t>et.al, IEEE, </a:t>
            </a:r>
            <a:r>
              <a:rPr lang="en-IN" sz="2000" dirty="0" smtClean="0"/>
              <a:t>2014</a:t>
            </a:r>
            <a:endParaRPr lang="en-IN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 smtClean="0"/>
              <a:t>Sense Amplifier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09587" y="5"/>
            <a:ext cx="5145923" cy="365125"/>
          </a:xfrm>
        </p:spPr>
        <p:txBody>
          <a:bodyPr/>
          <a:lstStyle/>
          <a:p>
            <a:r>
              <a:rPr lang="en-IN" sz="1800" dirty="0" smtClean="0"/>
              <a:t>Peripheral Circuit Design- Sense Amplifier</a:t>
            </a:r>
            <a:endParaRPr lang="en-IN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38</a:t>
            </a:fld>
            <a:endParaRPr lang="en-IN"/>
          </a:p>
        </p:txBody>
      </p:sp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37290" y="1571614"/>
            <a:ext cx="7000924" cy="42862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1523174" y="5715016"/>
            <a:ext cx="45005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Ref-[10] </a:t>
            </a:r>
            <a:r>
              <a:rPr lang="en-IN" dirty="0" smtClean="0"/>
              <a:t>“High-Performance and Low-Voltage Sense-Amplifier Techniques for sub-90nm SRAM ”, </a:t>
            </a:r>
            <a:r>
              <a:rPr lang="en-IN" dirty="0" err="1" smtClean="0"/>
              <a:t>Manoj</a:t>
            </a:r>
            <a:r>
              <a:rPr lang="en-IN" dirty="0" smtClean="0"/>
              <a:t> </a:t>
            </a:r>
            <a:r>
              <a:rPr lang="en-IN" dirty="0" err="1" smtClean="0"/>
              <a:t>Sinha</a:t>
            </a:r>
            <a:r>
              <a:rPr lang="en-IN" dirty="0" smtClean="0"/>
              <a:t> </a:t>
            </a:r>
            <a:r>
              <a:rPr lang="en-IN" dirty="0" smtClean="0"/>
              <a:t>et.al, IEEE, 2003</a:t>
            </a:r>
            <a:endParaRPr lang="en-IN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7523968" y="2071680"/>
          <a:ext cx="4143402" cy="33575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1134"/>
                <a:gridCol w="1381134"/>
                <a:gridCol w="1381134"/>
              </a:tblGrid>
              <a:tr h="671517">
                <a:tc>
                  <a:txBody>
                    <a:bodyPr/>
                    <a:lstStyle/>
                    <a:p>
                      <a:r>
                        <a:rPr lang="en-IN" dirty="0" smtClean="0"/>
                        <a:t>Bias</a:t>
                      </a:r>
                      <a:r>
                        <a:rPr lang="en-IN" baseline="0" dirty="0" smtClean="0"/>
                        <a:t> Voltage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Bit(</a:t>
                      </a:r>
                      <a:r>
                        <a:rPr lang="en-IN" dirty="0" err="1" smtClean="0"/>
                        <a:t>ps</a:t>
                      </a:r>
                      <a:r>
                        <a:rPr lang="en-IN" dirty="0" smtClean="0"/>
                        <a:t>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Bit</a:t>
                      </a:r>
                      <a:r>
                        <a:rPr lang="en-IN" baseline="0" dirty="0" smtClean="0"/>
                        <a:t> bar (</a:t>
                      </a:r>
                      <a:r>
                        <a:rPr lang="en-IN" baseline="0" dirty="0" err="1" smtClean="0"/>
                        <a:t>ps</a:t>
                      </a:r>
                      <a:r>
                        <a:rPr lang="en-IN" baseline="0" dirty="0" smtClean="0"/>
                        <a:t>)</a:t>
                      </a:r>
                      <a:endParaRPr lang="en-IN" dirty="0"/>
                    </a:p>
                  </a:txBody>
                  <a:tcPr/>
                </a:tc>
              </a:tr>
              <a:tr h="671517">
                <a:tc>
                  <a:txBody>
                    <a:bodyPr/>
                    <a:lstStyle/>
                    <a:p>
                      <a:r>
                        <a:rPr lang="en-IN" dirty="0" smtClean="0"/>
                        <a:t>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23.59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28.1</a:t>
                      </a:r>
                      <a:endParaRPr lang="en-IN" dirty="0"/>
                    </a:p>
                  </a:txBody>
                  <a:tcPr/>
                </a:tc>
              </a:tr>
              <a:tr h="671517">
                <a:tc>
                  <a:txBody>
                    <a:bodyPr/>
                    <a:lstStyle/>
                    <a:p>
                      <a:r>
                        <a:rPr lang="en-IN" dirty="0" smtClean="0"/>
                        <a:t>0.4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20</a:t>
                      </a:r>
                      <a:endParaRPr lang="en-IN" dirty="0"/>
                    </a:p>
                  </a:txBody>
                  <a:tcPr/>
                </a:tc>
              </a:tr>
              <a:tr h="671517">
                <a:tc>
                  <a:txBody>
                    <a:bodyPr/>
                    <a:lstStyle/>
                    <a:p>
                      <a:r>
                        <a:rPr lang="en-IN" dirty="0" smtClean="0"/>
                        <a:t>0.6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132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67</a:t>
                      </a:r>
                      <a:endParaRPr lang="en-IN" dirty="0"/>
                    </a:p>
                  </a:txBody>
                  <a:tcPr/>
                </a:tc>
              </a:tr>
              <a:tr h="671517">
                <a:tc>
                  <a:txBody>
                    <a:bodyPr/>
                    <a:lstStyle/>
                    <a:p>
                      <a:r>
                        <a:rPr lang="en-IN" dirty="0" smtClean="0"/>
                        <a:t>0.8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132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132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452528" y="5643578"/>
            <a:ext cx="4286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Table: CTSA </a:t>
            </a:r>
            <a:r>
              <a:rPr lang="en-IN" dirty="0" smtClean="0"/>
              <a:t>delay </a:t>
            </a:r>
            <a:r>
              <a:rPr lang="en-IN" dirty="0" err="1" smtClean="0"/>
              <a:t>tplh</a:t>
            </a:r>
            <a:r>
              <a:rPr lang="en-IN" dirty="0" smtClean="0"/>
              <a:t> for bit and </a:t>
            </a:r>
            <a:r>
              <a:rPr lang="en-IN" dirty="0" err="1" smtClean="0"/>
              <a:t>bit_bar</a:t>
            </a:r>
            <a:r>
              <a:rPr lang="en-IN" dirty="0" smtClean="0"/>
              <a:t> for various values of </a:t>
            </a:r>
            <a:r>
              <a:rPr lang="en-IN" dirty="0" smtClean="0"/>
              <a:t>bias voltage.</a:t>
            </a:r>
            <a:r>
              <a:rPr lang="en-IN" dirty="0" smtClean="0"/>
              <a:t>		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 smtClean="0"/>
              <a:t>Sense Amplifier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102" y="1928805"/>
            <a:ext cx="9738699" cy="4197361"/>
          </a:xfrm>
        </p:spPr>
        <p:txBody>
          <a:bodyPr>
            <a:normAutofit fontScale="92500" lnSpcReduction="10000"/>
          </a:bodyPr>
          <a:lstStyle/>
          <a:p>
            <a:r>
              <a:rPr lang="en-IN" sz="2400" dirty="0" smtClean="0"/>
              <a:t>Charge Transfer Sense Amplifier has been chosen.</a:t>
            </a:r>
          </a:p>
          <a:p>
            <a:pPr>
              <a:buNone/>
            </a:pPr>
            <a:endParaRPr lang="en-IN" sz="2400" dirty="0" smtClean="0"/>
          </a:p>
          <a:p>
            <a:r>
              <a:rPr lang="en-IN" sz="2400" dirty="0" smtClean="0"/>
              <a:t>18-20% faster than Voltage mode sensing. [10]</a:t>
            </a:r>
          </a:p>
          <a:p>
            <a:pPr>
              <a:buNone/>
            </a:pPr>
            <a:endParaRPr lang="en-IN" sz="2400" dirty="0" smtClean="0"/>
          </a:p>
          <a:p>
            <a:r>
              <a:rPr lang="en-IN" sz="2400" dirty="0" smtClean="0"/>
              <a:t>Works </a:t>
            </a:r>
            <a:r>
              <a:rPr lang="en-IN" sz="2400" dirty="0" smtClean="0"/>
              <a:t>on the principle of conservation of charge and exploits the high </a:t>
            </a:r>
            <a:r>
              <a:rPr lang="en-IN" sz="2400" dirty="0" err="1" smtClean="0"/>
              <a:t>bitline</a:t>
            </a:r>
            <a:r>
              <a:rPr lang="en-IN" sz="2400" dirty="0" smtClean="0"/>
              <a:t> capacitances</a:t>
            </a:r>
            <a:r>
              <a:rPr lang="en-IN" sz="2400" dirty="0" smtClean="0"/>
              <a:t>.</a:t>
            </a:r>
          </a:p>
          <a:p>
            <a:pPr>
              <a:buNone/>
            </a:pPr>
            <a:endParaRPr lang="en-IN" sz="2400" dirty="0" smtClean="0"/>
          </a:p>
          <a:p>
            <a:r>
              <a:rPr lang="en-IN" sz="2400" dirty="0" smtClean="0"/>
              <a:t>Simulations show that there is typically 30ps delay from sense enable signal to output</a:t>
            </a:r>
            <a:r>
              <a:rPr lang="en-IN" sz="2400" dirty="0" smtClean="0"/>
              <a:t>.</a:t>
            </a:r>
          </a:p>
          <a:p>
            <a:pPr>
              <a:buNone/>
            </a:pPr>
            <a:endParaRPr lang="en-IN" sz="2400" dirty="0" smtClean="0"/>
          </a:p>
          <a:p>
            <a:r>
              <a:rPr lang="en-IN" sz="2400" dirty="0" smtClean="0"/>
              <a:t>The cross </a:t>
            </a:r>
            <a:r>
              <a:rPr lang="en-IN" sz="2400" dirty="0" smtClean="0"/>
              <a:t>coupled inverters </a:t>
            </a:r>
            <a:r>
              <a:rPr lang="en-IN" sz="2400" dirty="0" smtClean="0"/>
              <a:t>raise the signal to full CMOS level.</a:t>
            </a:r>
            <a:endParaRPr lang="en-IN" sz="2400" dirty="0" smtClean="0"/>
          </a:p>
          <a:p>
            <a:endParaRPr lang="en-IN" sz="1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595272" y="5"/>
            <a:ext cx="5360238" cy="365125"/>
          </a:xfrm>
        </p:spPr>
        <p:txBody>
          <a:bodyPr/>
          <a:lstStyle/>
          <a:p>
            <a:r>
              <a:rPr lang="en-IN" sz="1800" b="1" dirty="0" smtClean="0"/>
              <a:t>Peripheral Circuit Design- Sense Amplifier</a:t>
            </a:r>
            <a:endParaRPr lang="en-IN" sz="1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39</a:t>
            </a:fld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sz="4400" dirty="0" smtClean="0">
                <a:latin typeface="Times New Roman" pitchFamily="18" charset="0"/>
                <a:cs typeface="Times New Roman" pitchFamily="18" charset="0"/>
              </a:rPr>
              <a:t>The SRAM Cell</a:t>
            </a:r>
            <a:endParaRPr lang="en-IN" sz="4400" dirty="0"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>
        <mc:Choice xmlns=""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IN" dirty="0" smtClean="0">
                    <a:latin typeface="Times New Roman" pitchFamily="18" charset="0"/>
                    <a:cs typeface="Times New Roman" pitchFamily="18" charset="0"/>
                  </a:rPr>
                  <a:t>Multiple cells-[4T, 5T, 6T, 8T] were found in literature reviewed.</a:t>
                </a:r>
              </a:p>
              <a:p>
                <a:r>
                  <a:rPr lang="en-IN" dirty="0">
                    <a:latin typeface="Times New Roman" pitchFamily="18" charset="0"/>
                    <a:cs typeface="Times New Roman" pitchFamily="18" charset="0"/>
                  </a:rPr>
                  <a:t>An asymmetric 6T SRAM cell with low leakage is also being studied</a:t>
                </a:r>
                <a:r>
                  <a:rPr lang="en-IN" dirty="0" smtClean="0">
                    <a:latin typeface="Times New Roman" pitchFamily="18" charset="0"/>
                    <a:cs typeface="Times New Roman" pitchFamily="18" charset="0"/>
                  </a:rPr>
                  <a:t>.[1]</a:t>
                </a:r>
                <a:endParaRPr lang="en-IN" dirty="0">
                  <a:latin typeface="Times New Roman" pitchFamily="18" charset="0"/>
                  <a:cs typeface="Times New Roman" pitchFamily="18" charset="0"/>
                </a:endParaRPr>
              </a:p>
              <a:p>
                <a:r>
                  <a:rPr lang="en-IN" dirty="0">
                    <a:latin typeface="Times New Roman" pitchFamily="18" charset="0"/>
                    <a:cs typeface="Times New Roman" pitchFamily="18" charset="0"/>
                  </a:rPr>
                  <a:t>The merit of the cells is defined by the static noise margin (SNM) offered by the cells for R/W operations</a:t>
                </a:r>
                <a:r>
                  <a:rPr lang="en-IN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endParaRPr lang="en-IN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0" indent="0" algn="ctr">
                  <a:buNone/>
                </a:pPr>
                <a:r>
                  <a:rPr lang="en-US" b="0" dirty="0" smtClean="0">
                    <a:ea typeface="Cambria Math" panose="02040503050406030204" pitchFamily="18" charset="0"/>
                  </a:rPr>
                  <a:t>∆V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𝐷𝑆𝐴𝑇𝑛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𝐷𝐷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ad>
                          <m:radPr>
                            <m:deg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𝐷𝑆𝐴𝑇𝑛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 +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𝐶𝑅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+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𝐶𝑅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𝐷𝐷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 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𝑇𝑛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𝐶𝑅</m:t>
                        </m:r>
                      </m:den>
                    </m:f>
                  </m:oMath>
                </a14:m>
                <a:endParaRPr lang="en-US" b="0" dirty="0" smtClean="0">
                  <a:ea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:endParaRPr lang="en-US" dirty="0" smtClean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𝐷𝐷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𝐷𝐷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𝑇𝑛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− </m:t>
                          </m:r>
                          <m:box>
                            <m:box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boxPr>
                            <m:e>
                              <m:argPr>
                                <m:argSz m:val="-1"/>
                              </m:argPr>
                              <m:r>
                                <m:rPr>
                                  <m:brk m:alnAt="6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𝑃𝑅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𝐷𝐷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− 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𝑇𝑝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𝐷𝑆𝐴𝑇𝑝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box>
                                <m:box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boxPr>
                                <m:e>
                                  <m:argPr>
                                    <m:argSz m:val="-1"/>
                                  </m:argPr>
                                  <m:r>
                                    <m:rPr>
                                      <m:brk m:alnAt="63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f>
                                    <m:f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Sup>
                                        <m:sSubSup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𝐷𝑆𝐴𝑇𝑝</m:t>
                                          </m:r>
                                        </m:sub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num>
                                    <m:den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box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box>
                        </m:e>
                      </m:rad>
                    </m:oMath>
                  </m:oMathPara>
                </a14:m>
                <a:endParaRPr lang="en-US" dirty="0" smtClean="0"/>
              </a:p>
              <a:p>
                <a:pPr marL="0" indent="0" algn="ctr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 cstate="print"/>
                <a:stretch>
                  <a:fillRect l="-966" t="-3193" r="-9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Project Planning: Literature Survey</a:t>
            </a:r>
            <a:endParaRPr lang="en-IN" sz="16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0556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837971" y="365040"/>
            <a:ext cx="10513871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References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880232" y="1285860"/>
            <a:ext cx="10513871" cy="5143536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[1] “Low-Leakage asymmetric SRAM Cell”,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Azizi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et.al. IEEE TVLSI vol.11 no.-4, 2003.</a:t>
            </a:r>
          </a:p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[2] “Static noise margin analysis of SRAM cell”;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Seevnick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et.al. IEEE JSSC vol.-22 no.-5, 1987.</a:t>
            </a:r>
          </a:p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[3] “Robust low power CMOS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Precharge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Logic”, Berg et.al. IEEE 2013.</a:t>
            </a:r>
          </a:p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[4]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Rabaey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Chandrakasan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Nikolic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, “Designing Memory Array Structures” in </a:t>
            </a:r>
            <a:r>
              <a:rPr lang="en-US" sz="2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Digital Integrated Circuits a Design Perspective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, 2</a:t>
            </a:r>
            <a:r>
              <a:rPr lang="en-US" sz="2200" b="0" strike="noStrike" spc="-1" baseline="30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ed.,vol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. 1.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Noida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, Pearson India, 2016, pp. 657-662.</a:t>
            </a:r>
          </a:p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[5] “Gain-Enhancement Differential Amplifier Using Positive Feedback”,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Phuoc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T. Tran et. al. in MWSCAS, IEEE, 2012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en-US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[6] “</a:t>
            </a:r>
            <a:r>
              <a:rPr lang="en-IN" sz="2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Novel Design Technique of Address Decoder  for SRAM”, </a:t>
            </a:r>
            <a:r>
              <a:rPr lang="en-IN" sz="2200" dirty="0" err="1" smtClean="0">
                <a:latin typeface="Times New Roman" pitchFamily="18" charset="0"/>
                <a:cs typeface="Times New Roman" pitchFamily="18" charset="0"/>
              </a:rPr>
              <a:t>Arvind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Kumar </a:t>
            </a:r>
            <a:r>
              <a:rPr lang="en-IN" sz="2200" dirty="0" err="1" smtClean="0">
                <a:latin typeface="Times New Roman" pitchFamily="18" charset="0"/>
                <a:cs typeface="Times New Roman" pitchFamily="18" charset="0"/>
              </a:rPr>
              <a:t>Mishra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, </a:t>
            </a:r>
            <a:r>
              <a:rPr lang="en-IN" sz="2200" dirty="0" err="1" smtClean="0">
                <a:latin typeface="Times New Roman" pitchFamily="18" charset="0"/>
                <a:cs typeface="Times New Roman" pitchFamily="18" charset="0"/>
              </a:rPr>
              <a:t>Debiprasad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200" dirty="0" err="1" smtClean="0">
                <a:latin typeface="Times New Roman" pitchFamily="18" charset="0"/>
                <a:cs typeface="Times New Roman" pitchFamily="18" charset="0"/>
              </a:rPr>
              <a:t>Priyabrata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200" dirty="0" err="1" smtClean="0">
                <a:latin typeface="Times New Roman" pitchFamily="18" charset="0"/>
                <a:cs typeface="Times New Roman" pitchFamily="18" charset="0"/>
              </a:rPr>
              <a:t>Acharya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, </a:t>
            </a:r>
            <a:r>
              <a:rPr lang="en-IN" sz="2200" dirty="0" err="1" smtClean="0">
                <a:latin typeface="Times New Roman" pitchFamily="18" charset="0"/>
                <a:cs typeface="Times New Roman" pitchFamily="18" charset="0"/>
              </a:rPr>
              <a:t>Pradip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 Kumar </a:t>
            </a:r>
            <a:r>
              <a:rPr lang="en-IN" sz="2200" dirty="0" err="1" smtClean="0">
                <a:latin typeface="Times New Roman" pitchFamily="18" charset="0"/>
                <a:cs typeface="Times New Roman" pitchFamily="18" charset="0"/>
              </a:rPr>
              <a:t>Patra</a:t>
            </a:r>
            <a:r>
              <a:rPr lang="en-IN" sz="22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sz="2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2014 IEEE International Conference on Advanced  Communication Control and Computing Technologies (ICACCCT).</a:t>
            </a:r>
          </a:p>
          <a:p>
            <a:r>
              <a:rPr lang="en-IN" sz="2200" b="0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[7] Betty Prince, “Basic Memory Architecture and Cell Structure” in </a:t>
            </a:r>
            <a:r>
              <a:rPr lang="en-IN" sz="2200" b="0" i="1" strike="noStrike" spc="-1" dirty="0" smtClean="0"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Semiconductor Memory: Design and Application 2nd ed.</a:t>
            </a:r>
          </a:p>
          <a:p>
            <a:r>
              <a:rPr lang="en-IN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[8] “A word-line boost driver designed for Low Operating Voltage 6T- SRAMs” </a:t>
            </a:r>
            <a:r>
              <a:rPr lang="en-IN" sz="2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Shakir</a:t>
            </a:r>
            <a:r>
              <a:rPr lang="en-IN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et.al. MWSCAS- IEEE 2012.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40</a:t>
            </a:fld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Contd.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=""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IN" dirty="0" smtClean="0">
                    <a:latin typeface="Times New Roman" pitchFamily="18" charset="0"/>
                    <a:cs typeface="Times New Roman" pitchFamily="18" charset="0"/>
                  </a:rPr>
                  <a:t>SNM depends on Cell Ratio (CR) and Pull-up Ratio (PR) and PVT variations.</a:t>
                </a:r>
              </a:p>
              <a:p>
                <a:endParaRPr lang="en-IN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1" i="1" smtClean="0">
                          <a:latin typeface="Cambria Math" panose="02040503050406030204" pitchFamily="18" charset="0"/>
                        </a:rPr>
                        <m:t>𝑪𝑹</m:t>
                      </m:r>
                      <m:r>
                        <a:rPr lang="en-US" sz="1800" b="1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800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type m:val="skw"/>
                              <m:ctrlPr>
                                <a:rPr lang="en-US" sz="1800" b="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𝑾</m:t>
                              </m:r>
                            </m:num>
                            <m:den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𝑳</m:t>
                              </m:r>
                            </m:den>
                          </m:f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𝒐𝒇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𝑷𝒖𝒍𝒍</m:t>
                          </m:r>
                          <m:r>
                            <a:rPr lang="en-IN" sz="18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IN" sz="1800" b="1" i="1" smtClean="0">
                              <a:latin typeface="Cambria Math" panose="02040503050406030204" pitchFamily="18" charset="0"/>
                            </a:rPr>
                            <m:t>𝒅𝒐𝒘𝒏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𝒕𝒓𝒂𝒏𝒔𝒊𝒔𝒕𝒐𝒓𝒔</m:t>
                          </m:r>
                        </m:num>
                        <m:den>
                          <m:f>
                            <m:fPr>
                              <m:type m:val="skw"/>
                              <m:ctrlPr>
                                <a:rPr lang="en-US" sz="1800" b="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𝑾</m:t>
                              </m:r>
                            </m:num>
                            <m:den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𝑳</m:t>
                              </m:r>
                            </m:den>
                          </m:f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𝒐𝒇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𝑨𝒄𝒄𝒆𝒔𝒔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𝒕𝒓𝒂𝒏𝒔𝒊𝒔𝒕𝒐𝒓𝒔</m:t>
                          </m:r>
                        </m:den>
                      </m:f>
                      <m:r>
                        <a:rPr lang="en-US" sz="1800" b="1" i="1" smtClean="0">
                          <a:latin typeface="Cambria Math" panose="02040503050406030204" pitchFamily="18" charset="0"/>
                        </a:rPr>
                        <m:t>                      </m:t>
                      </m:r>
                      <m:r>
                        <a:rPr lang="en-US" sz="1800" b="1" i="1" smtClean="0">
                          <a:latin typeface="Cambria Math" panose="02040503050406030204" pitchFamily="18" charset="0"/>
                        </a:rPr>
                        <m:t>𝑷𝑹</m:t>
                      </m:r>
                      <m:r>
                        <a:rPr lang="en-US" sz="1800" b="1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800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type m:val="skw"/>
                              <m:ctrlPr>
                                <a:rPr lang="en-US" sz="1800" b="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𝑾</m:t>
                              </m:r>
                            </m:num>
                            <m:den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𝑳</m:t>
                              </m:r>
                            </m:den>
                          </m:f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𝒐𝒇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𝑷𝒖𝒍𝒍</m:t>
                          </m:r>
                          <m:r>
                            <a:rPr lang="en-IN" sz="18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𝒖𝒑</m:t>
                          </m:r>
                          <m:r>
                            <a:rPr lang="en-US" sz="18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𝒕𝒓𝒂𝒏𝒔𝒊𝒔𝒕𝒐𝒓𝒔</m:t>
                          </m:r>
                        </m:num>
                        <m:den>
                          <m:f>
                            <m:fPr>
                              <m:type m:val="skw"/>
                              <m:ctrlPr>
                                <a:rPr lang="en-US" sz="1800" b="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𝑾</m:t>
                              </m:r>
                            </m:num>
                            <m:den>
                              <m:r>
                                <a:rPr lang="en-US" sz="1800" b="1" i="1">
                                  <a:latin typeface="Cambria Math" panose="02040503050406030204" pitchFamily="18" charset="0"/>
                                </a:rPr>
                                <m:t>𝑳</m:t>
                              </m:r>
                            </m:den>
                          </m:f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𝒐𝒇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𝑨𝒄𝒄𝒆𝒔𝒔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1" i="1">
                              <a:latin typeface="Cambria Math" panose="02040503050406030204" pitchFamily="18" charset="0"/>
                            </a:rPr>
                            <m:t>𝒕𝒓𝒂𝒏𝒔𝒊𝒔𝒕𝒐𝒓𝒔</m:t>
                          </m:r>
                        </m:den>
                      </m:f>
                    </m:oMath>
                  </m:oMathPara>
                </a14:m>
                <a:endParaRPr lang="en-IN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endParaRPr lang="en-IN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r>
                  <a:rPr lang="en-IN" dirty="0" smtClean="0">
                    <a:latin typeface="Times New Roman" pitchFamily="18" charset="0"/>
                    <a:cs typeface="Times New Roman" pitchFamily="18" charset="0"/>
                  </a:rPr>
                  <a:t>Correlation </a:t>
                </a:r>
                <a:r>
                  <a:rPr lang="en-IN" dirty="0">
                    <a:latin typeface="Times New Roman" pitchFamily="18" charset="0"/>
                    <a:cs typeface="Times New Roman" pitchFamily="18" charset="0"/>
                  </a:rPr>
                  <a:t>among CR, PR, max. allowed ripple during read and quiescent write operating point can be </a:t>
                </a:r>
                <a:r>
                  <a:rPr lang="en-IN" dirty="0" smtClean="0">
                    <a:latin typeface="Times New Roman" pitchFamily="18" charset="0"/>
                    <a:cs typeface="Times New Roman" pitchFamily="18" charset="0"/>
                  </a:rPr>
                  <a:t>estimated. With </a:t>
                </a:r>
                <a:r>
                  <a:rPr lang="en-IN" dirty="0">
                    <a:latin typeface="Times New Roman" pitchFamily="18" charset="0"/>
                    <a:cs typeface="Times New Roman" pitchFamily="18" charset="0"/>
                  </a:rPr>
                  <a:t>a mathematical expression for SNM [2], the upper/lower bounds for CR/PR can be estimated.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 cstate="print"/>
                <a:stretch>
                  <a:fillRect l="-1194" t="-4064" r="-1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Project Planning: Literature Survey</a:t>
            </a:r>
            <a:endParaRPr lang="en-IN" sz="16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58738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837971" y="365040"/>
            <a:ext cx="10513871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SRAM Cell topologies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87" name="Content Placeholder 3"/>
          <p:cNvPicPr/>
          <p:nvPr/>
        </p:nvPicPr>
        <p:blipFill>
          <a:blip r:embed="rId2" cstate="print"/>
          <a:stretch/>
        </p:blipFill>
        <p:spPr>
          <a:xfrm>
            <a:off x="4860447" y="2648160"/>
            <a:ext cx="2469279" cy="2096280"/>
          </a:xfrm>
          <a:prstGeom prst="rect">
            <a:avLst/>
          </a:prstGeom>
          <a:ln>
            <a:noFill/>
          </a:ln>
        </p:spPr>
      </p:pic>
      <p:pic>
        <p:nvPicPr>
          <p:cNvPr id="88" name="Picture 4"/>
          <p:cNvPicPr/>
          <p:nvPr/>
        </p:nvPicPr>
        <p:blipFill>
          <a:blip r:embed="rId3" cstate="print"/>
          <a:stretch/>
        </p:blipFill>
        <p:spPr>
          <a:xfrm>
            <a:off x="508614" y="2676924"/>
            <a:ext cx="3503064" cy="2037960"/>
          </a:xfrm>
          <a:prstGeom prst="rect">
            <a:avLst/>
          </a:prstGeom>
          <a:ln>
            <a:noFill/>
          </a:ln>
        </p:spPr>
      </p:pic>
      <p:pic>
        <p:nvPicPr>
          <p:cNvPr id="89" name="Picture 5"/>
          <p:cNvPicPr/>
          <p:nvPr/>
        </p:nvPicPr>
        <p:blipFill>
          <a:blip r:embed="rId4" cstate="print"/>
          <a:stretch/>
        </p:blipFill>
        <p:spPr>
          <a:xfrm>
            <a:off x="8519371" y="2559960"/>
            <a:ext cx="2504194" cy="2214360"/>
          </a:xfrm>
          <a:prstGeom prst="rect">
            <a:avLst/>
          </a:prstGeom>
          <a:ln>
            <a:noFill/>
          </a:ln>
        </p:spPr>
      </p:pic>
      <p:sp>
        <p:nvSpPr>
          <p:cNvPr id="90" name="CustomShape 2"/>
          <p:cNvSpPr/>
          <p:nvPr/>
        </p:nvSpPr>
        <p:spPr>
          <a:xfrm>
            <a:off x="1581634" y="4862880"/>
            <a:ext cx="499615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(a)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9529399" y="4862880"/>
            <a:ext cx="484497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(c)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5713536" y="4862880"/>
            <a:ext cx="504294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(b)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2584463" y="5517360"/>
            <a:ext cx="67624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Fig. 1 SRAM Cell Topologies a) 8T Cell b) 6T Cell c) 5T Cell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6"/>
          <p:cNvSpPr/>
          <p:nvPr/>
        </p:nvSpPr>
        <p:spPr>
          <a:xfrm>
            <a:off x="523768" y="6128280"/>
            <a:ext cx="10785512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Ref.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Anupreet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Gupta,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Hajra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Anwer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, B.S.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Reniwal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, S.K.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Vishvakarma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“Analysis of Stability Issues and Power Efficiency of Symmetric and Asymmetric Low Power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Nanoscaled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SRAM cells,” presented at the 2nd International Conference on Devices, Circuits and Systems (ICDCS), 2016.</a:t>
            </a: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6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Project Planning: Literature Survey</a:t>
            </a:r>
            <a:endParaRPr lang="en-IN" sz="1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837971" y="365040"/>
            <a:ext cx="10513871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Comparison of different of SRAM cells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graphicFrame>
        <p:nvGraphicFramePr>
          <p:cNvPr id="96" name="Table 2"/>
          <p:cNvGraphicFramePr/>
          <p:nvPr/>
        </p:nvGraphicFramePr>
        <p:xfrm>
          <a:off x="1375741" y="1793520"/>
          <a:ext cx="8842248" cy="3499200"/>
        </p:xfrm>
        <a:graphic>
          <a:graphicData uri="http://schemas.openxmlformats.org/drawingml/2006/table">
            <a:tbl>
              <a:tblPr/>
              <a:tblGrid>
                <a:gridCol w="2210472"/>
                <a:gridCol w="2210472"/>
                <a:gridCol w="2210472"/>
                <a:gridCol w="2210832"/>
              </a:tblGrid>
              <a:tr h="499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Parameters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5T Cell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6T Cell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8T Cell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</a:tr>
              <a:tr h="499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RSNM (mV)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202.8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135.5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340.9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</a:tr>
              <a:tr h="499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WSNM (mV)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380.7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347.5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346.4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</a:tr>
              <a:tr h="499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HSNM (mV)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300.4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311.2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312.3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</a:tr>
              <a:tr h="499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Read Power(uW)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9.4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17.2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9.3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</a:tr>
              <a:tr h="4996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Write Power(</a:t>
                      </a:r>
                      <a:r>
                        <a:rPr lang="en-US" sz="1800" b="0" strike="noStrike" spc="-1" dirty="0" err="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nW</a:t>
                      </a: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)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39.2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39.1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39.3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</a:tr>
              <a:tr h="501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Static Power(nW)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0.21865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5529.77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5529.8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28" marR="91428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</a:tr>
            </a:tbl>
          </a:graphicData>
        </a:graphic>
      </p:graphicFrame>
      <p:sp>
        <p:nvSpPr>
          <p:cNvPr id="5" name="CustomShape 6"/>
          <p:cNvSpPr/>
          <p:nvPr/>
        </p:nvSpPr>
        <p:spPr>
          <a:xfrm>
            <a:off x="523768" y="6128280"/>
            <a:ext cx="10785512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Ref.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Anupreet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Gupta,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Hajra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Anwer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, B.S.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Reniwal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, S.K.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Vishvakarma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“Analysis of Stability Issues and Power Efficiency of Symmetric and Asymmetric Low Power </a:t>
            </a:r>
            <a:r>
              <a:rPr lang="en-US" sz="1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Nanoscaled</a:t>
            </a:r>
            <a:r>
              <a:rPr lang="en-US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SRAM cells,” presented at the 2nd International Conference on Devices, Circuits and Systems (ICDCS), 2016.</a:t>
            </a: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7</a:t>
            </a:fld>
            <a:endParaRPr lang="en-IN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Project Planning: Literature Survey</a:t>
            </a:r>
            <a:endParaRPr lang="en-IN" sz="1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837971" y="365040"/>
            <a:ext cx="10513871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Pre-charge logic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837971" y="1825560"/>
            <a:ext cx="5471522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Circuit implementations of different kinds were found.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 simple static version and a complete CMOS dynamic logic implemented version were studied.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[1,4]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6952351" y="4643446"/>
            <a:ext cx="4829635" cy="10715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	(a)			(b)</a:t>
            </a:r>
          </a:p>
          <a:p>
            <a:pPr algn="just"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Fig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. 2 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(a)A simple static pre-charge circuit </a:t>
            </a:r>
          </a:p>
          <a:p>
            <a:pPr algn="just"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(b) Dynamic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ultra low-voltage domino 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inverters.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" name="Picture 5" descr="1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309498" y="1643050"/>
            <a:ext cx="2295547" cy="30007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5210" y="1928805"/>
            <a:ext cx="2063724" cy="236725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8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Project Planning: Literature Survey</a:t>
            </a:r>
            <a:endParaRPr lang="en-IN" sz="1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837971" y="365040"/>
            <a:ext cx="10513871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Sense amplifier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57140" y="1690200"/>
            <a:ext cx="6293061" cy="42976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3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Sense amplifiers are basically differential amplifiers with high CMRR and can have a low gain of about 10.</a:t>
            </a:r>
          </a:p>
          <a:p>
            <a:pPr marL="432000" indent="-323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There are multiple topologies which can be used to make a sense amplifiers which were studied. </a:t>
            </a:r>
          </a:p>
          <a:p>
            <a:pPr marL="432000" indent="-32364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A simple dual input single ended output differential amplifier can be used for this  purpose. </a:t>
            </a:r>
          </a:p>
          <a:p>
            <a:pPr algn="just">
              <a:lnSpc>
                <a:spcPct val="90000"/>
              </a:lnSpc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algn="just">
              <a:lnSpc>
                <a:spcPct val="90000"/>
              </a:lnSpc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04" name="haha.svg" descr="&#10;XCircuit Version 3.7&#10;File &quot;sbdgeghe.ps&quot; Page 1&#10;"/>
          <p:cNvPicPr/>
          <p:nvPr/>
        </p:nvPicPr>
        <p:blipFill>
          <a:blip r:embed="rId2" cstate="print"/>
          <a:stretch/>
        </p:blipFill>
        <p:spPr>
          <a:xfrm>
            <a:off x="7259895" y="1188720"/>
            <a:ext cx="4534330" cy="4766040"/>
          </a:xfrm>
          <a:prstGeom prst="rect">
            <a:avLst/>
          </a:prstGeom>
          <a:ln>
            <a:noFill/>
          </a:ln>
        </p:spPr>
      </p:pic>
      <p:sp>
        <p:nvSpPr>
          <p:cNvPr id="105" name="TextShape 3"/>
          <p:cNvSpPr txBox="1"/>
          <p:nvPr/>
        </p:nvSpPr>
        <p:spPr>
          <a:xfrm>
            <a:off x="6738065" y="5929330"/>
            <a:ext cx="4919840" cy="770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/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Fig 3. </a:t>
            </a: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Dual 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input single ended output differential amplifier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86A88-95D2-4044-8D98-AB2AEC8E8F67}" type="slidenum">
              <a:rPr lang="en-IN" smtClean="0"/>
              <a:pPr/>
              <a:t>9</a:t>
            </a:fld>
            <a:endParaRPr lang="en-IN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Project Planning: Literature Survey</a:t>
            </a:r>
            <a:endParaRPr lang="en-IN" sz="1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2244</Words>
  <Application>Microsoft Office PowerPoint</Application>
  <PresentationFormat>Custom</PresentationFormat>
  <Paragraphs>635</Paragraphs>
  <Slides>40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Slide 1</vt:lpstr>
      <vt:lpstr>Memory Specifications</vt:lpstr>
      <vt:lpstr>Slide 3</vt:lpstr>
      <vt:lpstr>The SRAM Cell</vt:lpstr>
      <vt:lpstr>Contd.</vt:lpstr>
      <vt:lpstr>Slide 6</vt:lpstr>
      <vt:lpstr>Slide 7</vt:lpstr>
      <vt:lpstr>Slide 8</vt:lpstr>
      <vt:lpstr>Slide 9</vt:lpstr>
      <vt:lpstr>Slide 10</vt:lpstr>
      <vt:lpstr>Slide 11</vt:lpstr>
      <vt:lpstr>Word Line Driver</vt:lpstr>
      <vt:lpstr>Address Transition Detector</vt:lpstr>
      <vt:lpstr>Decoder Circuitry</vt:lpstr>
      <vt:lpstr>Slide 15</vt:lpstr>
      <vt:lpstr>Slide 16</vt:lpstr>
      <vt:lpstr>Pin Configuration </vt:lpstr>
      <vt:lpstr>Metal Planning</vt:lpstr>
      <vt:lpstr>Array Partitioning</vt:lpstr>
      <vt:lpstr>Array Partitioning</vt:lpstr>
      <vt:lpstr>Array Partitioning</vt:lpstr>
      <vt:lpstr>Floor Planning and Routing</vt:lpstr>
      <vt:lpstr>Slide 23</vt:lpstr>
      <vt:lpstr>Slide 24</vt:lpstr>
      <vt:lpstr>Slide 25</vt:lpstr>
      <vt:lpstr>HSNM Calculation</vt:lpstr>
      <vt:lpstr>Slide 27</vt:lpstr>
      <vt:lpstr>Slide 28</vt:lpstr>
      <vt:lpstr>Read Static Noise Margin</vt:lpstr>
      <vt:lpstr>Write Static Noise Margin</vt:lpstr>
      <vt:lpstr>SNM at Process Corners</vt:lpstr>
      <vt:lpstr>Power Planning</vt:lpstr>
      <vt:lpstr>SRAM Cell sizing</vt:lpstr>
      <vt:lpstr>6T Cell Layout</vt:lpstr>
      <vt:lpstr>Decoding Scheme</vt:lpstr>
      <vt:lpstr>Slide 36</vt:lpstr>
      <vt:lpstr>Novel 5:32 Decoder</vt:lpstr>
      <vt:lpstr>Sense Amplifier</vt:lpstr>
      <vt:lpstr>Sense Amplifier</vt:lpstr>
      <vt:lpstr>Slide 40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HP</cp:lastModifiedBy>
  <cp:revision>31</cp:revision>
  <dcterms:created xsi:type="dcterms:W3CDTF">2018-02-09T17:35:10Z</dcterms:created>
  <dcterms:modified xsi:type="dcterms:W3CDTF">2018-03-09T13:33:31Z</dcterms:modified>
</cp:coreProperties>
</file>

<file path=docProps/thumbnail.jpeg>
</file>